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8"/>
  </p:notesMasterIdLst>
  <p:sldIdLst>
    <p:sldId id="266" r:id="rId2"/>
    <p:sldId id="268" r:id="rId3"/>
    <p:sldId id="345" r:id="rId4"/>
    <p:sldId id="371" r:id="rId5"/>
    <p:sldId id="373" r:id="rId6"/>
    <p:sldId id="417" r:id="rId7"/>
    <p:sldId id="410" r:id="rId8"/>
    <p:sldId id="379" r:id="rId9"/>
    <p:sldId id="407" r:id="rId10"/>
    <p:sldId id="409" r:id="rId11"/>
    <p:sldId id="418" r:id="rId12"/>
    <p:sldId id="420" r:id="rId13"/>
    <p:sldId id="419" r:id="rId14"/>
    <p:sldId id="396" r:id="rId15"/>
    <p:sldId id="381" r:id="rId16"/>
    <p:sldId id="387" r:id="rId17"/>
    <p:sldId id="406" r:id="rId18"/>
    <p:sldId id="414" r:id="rId19"/>
    <p:sldId id="415" r:id="rId20"/>
    <p:sldId id="422" r:id="rId21"/>
    <p:sldId id="375" r:id="rId22"/>
    <p:sldId id="413" r:id="rId23"/>
    <p:sldId id="408" r:id="rId24"/>
    <p:sldId id="374" r:id="rId25"/>
    <p:sldId id="388" r:id="rId26"/>
    <p:sldId id="411" r:id="rId27"/>
    <p:sldId id="372" r:id="rId28"/>
    <p:sldId id="423" r:id="rId29"/>
    <p:sldId id="397" r:id="rId30"/>
    <p:sldId id="398" r:id="rId31"/>
    <p:sldId id="412" r:id="rId32"/>
    <p:sldId id="378" r:id="rId33"/>
    <p:sldId id="399" r:id="rId34"/>
    <p:sldId id="400" r:id="rId35"/>
    <p:sldId id="401" r:id="rId36"/>
    <p:sldId id="402" r:id="rId37"/>
    <p:sldId id="383" r:id="rId38"/>
    <p:sldId id="426" r:id="rId39"/>
    <p:sldId id="425" r:id="rId40"/>
    <p:sldId id="427" r:id="rId41"/>
    <p:sldId id="428" r:id="rId42"/>
    <p:sldId id="403" r:id="rId43"/>
    <p:sldId id="429" r:id="rId44"/>
    <p:sldId id="430" r:id="rId45"/>
    <p:sldId id="385" r:id="rId46"/>
    <p:sldId id="421" r:id="rId47"/>
  </p:sldIdLst>
  <p:sldSz cx="9906000" cy="6858000" type="A4"/>
  <p:notesSz cx="6858000" cy="9144000"/>
  <p:embeddedFontLst>
    <p:embeddedFont>
      <p:font typeface="10X10 Bold" panose="020B0600000101010101" charset="-127"/>
      <p:regular r:id="rId49"/>
    </p:embeddedFont>
    <p:embeddedFont>
      <p:font typeface="메이플스토리" panose="020B0600000101010101" charset="-127"/>
      <p:regular r:id="rId50"/>
      <p:bold r:id="rId51"/>
    </p:embeddedFont>
    <p:embeddedFont>
      <p:font typeface="Cambria Math" panose="02040503050406030204" pitchFamily="18" charset="0"/>
      <p:regular r:id="rId52"/>
    </p:embeddedFont>
    <p:embeddedFont>
      <p:font typeface="나눔스퀘어라운드 ExtraBold" panose="020B0600000101010101" pitchFamily="50" charset="-127"/>
      <p:bold r:id="rId53"/>
    </p:embeddedFont>
    <p:embeddedFont>
      <p:font typeface="맑은 고딕" panose="020B0503020000020004" pitchFamily="50" charset="-127"/>
      <p:regular r:id="rId54"/>
      <p:bold r:id="rId55"/>
    </p:embeddedFont>
  </p:embeddedFontLst>
  <p:defaultTextStyle>
    <a:defPPr>
      <a:defRPr lang="ko-KR"/>
    </a:defPPr>
    <a:lvl1pPr marL="0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909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818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726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635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545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453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362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270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23" userDrawn="1">
          <p15:clr>
            <a:srgbClr val="A4A3A4"/>
          </p15:clr>
        </p15:guide>
        <p15:guide id="3" pos="31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418975a4760587d7" providerId="Windows Live"/>
      </p:ext>
    </p:extLst>
  </p:cmAuthor>
  <p:cmAuthor id="2" name="smhrd" initials="s" lastIdx="1" clrIdx="1">
    <p:extLst>
      <p:ext uri="{19B8F6BF-5375-455C-9EA6-DF929625EA0E}">
        <p15:presenceInfo xmlns:p15="http://schemas.microsoft.com/office/powerpoint/2012/main" userId="smhr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B92E"/>
    <a:srgbClr val="FF9999"/>
    <a:srgbClr val="E7D7BE"/>
    <a:srgbClr val="87B7BB"/>
    <a:srgbClr val="447D91"/>
    <a:srgbClr val="D94E39"/>
    <a:srgbClr val="FB716F"/>
    <a:srgbClr val="E8E8E8"/>
    <a:srgbClr val="00B0F0"/>
    <a:srgbClr val="C2C3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5" autoAdjust="0"/>
    <p:restoredTop sz="83070" autoAdjust="0"/>
  </p:normalViewPr>
  <p:slideViewPr>
    <p:cSldViewPr snapToGrid="0">
      <p:cViewPr varScale="1">
        <p:scale>
          <a:sx n="91" d="100"/>
          <a:sy n="91" d="100"/>
        </p:scale>
        <p:origin x="1026" y="96"/>
      </p:cViewPr>
      <p:guideLst>
        <p:guide orient="horz" pos="2160"/>
        <p:guide pos="3823"/>
        <p:guide pos="31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9-21T10:24:11.691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B79DC-9EEC-4E0E-8800-EB5C0077FE64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47C7E-1472-4BF0-91C5-FA0EC5F31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286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552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15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08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exp(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지수함수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US" altLang="ko-KR" b="0" i="0">
                <a:solidFill>
                  <a:srgbClr val="000000"/>
                </a:solidFill>
                <a:effectLst/>
                <a:latin typeface="10X10 Bold" panose="020B0600000101010101" charset="-127"/>
              </a:rPr>
              <a:t>xponential function  </a:t>
            </a:r>
            <a:r>
              <a:rPr lang="ko-KR" altLang="en-US" b="0" i="0">
                <a:solidFill>
                  <a:srgbClr val="000000"/>
                </a:solidFill>
                <a:effectLst/>
                <a:latin typeface="10X10 Bold" panose="020B0600000101010101" charset="-127"/>
              </a:rPr>
              <a:t>→ </a:t>
            </a:r>
            <a:r>
              <a:rPr lang="en-US" altLang="ko-KR" b="0" i="0">
                <a:solidFill>
                  <a:srgbClr val="000000"/>
                </a:solidFill>
                <a:effectLst/>
                <a:latin typeface="10X10 Bold" panose="020B0600000101010101" charset="-127"/>
              </a:rPr>
              <a:t>e^     x</a:t>
            </a:r>
            <a:r>
              <a:rPr lang="ko-KR" altLang="en-US" b="0" i="0">
                <a:solidFill>
                  <a:srgbClr val="000000"/>
                </a:solidFill>
                <a:effectLst/>
                <a:latin typeface="10X10 Bold" panose="020B0600000101010101" charset="-127"/>
              </a:rPr>
              <a:t>가 </a:t>
            </a:r>
            <a:r>
              <a:rPr lang="en-US" altLang="ko-KR" b="0" i="0">
                <a:solidFill>
                  <a:srgbClr val="000000"/>
                </a:solidFill>
                <a:effectLst/>
                <a:latin typeface="10X10 Bold" panose="020B0600000101010101" charset="-127"/>
              </a:rPr>
              <a:t>0</a:t>
            </a:r>
            <a:r>
              <a:rPr lang="ko-KR" altLang="en-US" b="0" i="0">
                <a:solidFill>
                  <a:srgbClr val="000000"/>
                </a:solidFill>
                <a:effectLst/>
                <a:latin typeface="10X10 Bold" panose="020B0600000101010101" charset="-127"/>
              </a:rPr>
              <a:t>일 때 </a:t>
            </a:r>
            <a:r>
              <a:rPr lang="en-US" altLang="ko-KR" b="0" i="0">
                <a:solidFill>
                  <a:srgbClr val="000000"/>
                </a:solidFill>
                <a:effectLst/>
                <a:latin typeface="10X10 Bold" panose="020B0600000101010101" charset="-127"/>
              </a:rPr>
              <a:t>y</a:t>
            </a:r>
            <a:r>
              <a:rPr lang="ko-KR" altLang="en-US" b="0" i="0">
                <a:solidFill>
                  <a:srgbClr val="000000"/>
                </a:solidFill>
                <a:effectLst/>
                <a:latin typeface="10X10 Bold" panose="020B0600000101010101" charset="-127"/>
              </a:rPr>
              <a:t>가 </a:t>
            </a:r>
            <a:r>
              <a:rPr lang="en-US" altLang="ko-KR" b="0" i="0">
                <a:solidFill>
                  <a:srgbClr val="000000"/>
                </a:solidFill>
                <a:effectLst/>
                <a:latin typeface="10X10 Bold" panose="020B0600000101010101" charset="-127"/>
              </a:rPr>
              <a:t>1</a:t>
            </a:r>
            <a:r>
              <a:rPr lang="ko-KR" altLang="en-US" b="0" i="0">
                <a:solidFill>
                  <a:srgbClr val="000000"/>
                </a:solidFill>
                <a:effectLst/>
                <a:latin typeface="10X10 Bold" panose="020B0600000101010101" charset="-127"/>
              </a:rPr>
              <a:t>이되며 </a:t>
            </a:r>
            <a:r>
              <a:rPr lang="en-US" altLang="ko-KR" b="0" i="0">
                <a:solidFill>
                  <a:srgbClr val="000000"/>
                </a:solidFill>
                <a:effectLst/>
                <a:latin typeface="10X10 Bold" panose="020B0600000101010101" charset="-127"/>
              </a:rPr>
              <a:t>x</a:t>
            </a:r>
            <a:r>
              <a:rPr lang="ko-KR" altLang="en-US" b="0" i="0">
                <a:solidFill>
                  <a:srgbClr val="000000"/>
                </a:solidFill>
                <a:effectLst/>
                <a:latin typeface="10X10 Bold" panose="020B0600000101010101" charset="-127"/>
              </a:rPr>
              <a:t>가 </a:t>
            </a:r>
            <a:r>
              <a:rPr lang="en-US" altLang="ko-KR" b="0" i="0">
                <a:solidFill>
                  <a:srgbClr val="000000"/>
                </a:solidFill>
                <a:effectLst/>
                <a:latin typeface="10X10 Bold" panose="020B0600000101010101" charset="-127"/>
              </a:rPr>
              <a:t>1</a:t>
            </a:r>
            <a:r>
              <a:rPr lang="ko-KR" altLang="en-US" b="0" i="0">
                <a:solidFill>
                  <a:srgbClr val="000000"/>
                </a:solidFill>
                <a:effectLst/>
                <a:latin typeface="10X10 Bold" panose="020B0600000101010101" charset="-127"/>
              </a:rPr>
              <a:t>일때 </a:t>
            </a:r>
            <a:r>
              <a:rPr lang="en-US" altLang="ko-KR" b="0" i="0">
                <a:solidFill>
                  <a:srgbClr val="000000"/>
                </a:solidFill>
                <a:effectLst/>
                <a:latin typeface="10X10 Bold" panose="020B0600000101010101" charset="-127"/>
              </a:rPr>
              <a:t>y</a:t>
            </a:r>
            <a:r>
              <a:rPr lang="ko-KR" altLang="en-US" b="0" i="0">
                <a:solidFill>
                  <a:srgbClr val="000000"/>
                </a:solidFill>
                <a:effectLst/>
                <a:latin typeface="10X10 Bold" panose="020B0600000101010101" charset="-127"/>
              </a:rPr>
              <a:t>는 </a:t>
            </a:r>
            <a:r>
              <a:rPr lang="en-US" altLang="ko-KR" b="0" i="0">
                <a:solidFill>
                  <a:srgbClr val="000000"/>
                </a:solidFill>
                <a:effectLst/>
                <a:latin typeface="10X10 Bold" panose="020B0600000101010101" charset="-127"/>
              </a:rPr>
              <a:t>e(2.7)</a:t>
            </a:r>
            <a:r>
              <a:rPr lang="ko-KR" altLang="en-US" b="0" i="0">
                <a:solidFill>
                  <a:srgbClr val="000000"/>
                </a:solidFill>
                <a:effectLst/>
                <a:latin typeface="10X10 Bold" panose="020B0600000101010101" charset="-127"/>
              </a:rPr>
              <a:t>이 됨</a:t>
            </a:r>
            <a:endParaRPr lang="en-US" altLang="ko-KR" b="0" i="0">
              <a:solidFill>
                <a:srgbClr val="000000"/>
              </a:solidFill>
              <a:effectLst/>
              <a:latin typeface="10X10 Bold" panose="020B0600000101010101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u="sng">
                <a:solidFill>
                  <a:srgbClr val="555555"/>
                </a:solidFill>
                <a:effectLst/>
                <a:latin typeface="10X10 Bold" panose="020B0600000101010101" charset="-127"/>
              </a:rPr>
              <a:t>지수함수가 사용되는 이유</a:t>
            </a:r>
            <a:r>
              <a:rPr lang="ko-KR" altLang="en-US" b="0" i="0">
                <a:solidFill>
                  <a:srgbClr val="555555"/>
                </a:solidFill>
                <a:effectLst/>
                <a:latin typeface="10X10 Bold" panose="020B0600000101010101" charset="-127"/>
              </a:rPr>
              <a:t>는 미분이 가능하도록 하게 하기위함</a:t>
            </a:r>
            <a:endParaRPr lang="en-US" altLang="ko-KR" b="0" i="0">
              <a:solidFill>
                <a:srgbClr val="555555"/>
              </a:solidFill>
              <a:effectLst/>
              <a:latin typeface="10X10 Bold" panose="020B0600000101010101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555555"/>
                </a:solidFill>
                <a:effectLst/>
                <a:latin typeface="10X10 Bold" panose="020B0600000101010101" charset="-127"/>
              </a:rPr>
              <a:t>입력값 중 큰 값은 더 크게 작은 값은 더 작게 만들어 입력벡터가 더 잘 구분되게 하기 위함</a:t>
            </a:r>
            <a:endParaRPr lang="en-US" altLang="ko-K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소프트맥스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입력받은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출력으로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0~1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사이의 값으로 모두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정규화하며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출력 값들의 총합은 항상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되는 특성을 가진 함수이다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큰 출력 값을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부여받은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클래스가 확률이 가장 높은 것으로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이용된다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287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지수함수의 특성상 값이 급격히 커져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오버플로우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오류를 조금이라도 방지하고자 입력 값 중 최대값을 이용하여 모든 입력에서 동일하게 빼고 계산한다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574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10X10 Bold" panose="020B0600000101010101" charset="-127"/>
              </a:rPr>
              <a:t>원래의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10X10 Bold" panose="020B0600000101010101" charset="-127"/>
              </a:rPr>
              <a:t>cross entropy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10X10 Bold" panose="020B0600000101010101" charset="-127"/>
              </a:rPr>
              <a:t>는 예측 모형은 실제 분포인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10X10 Bold" panose="020B0600000101010101" charset="-127"/>
              </a:rPr>
              <a:t>q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10X10 Bold" panose="020B0600000101010101" charset="-127"/>
              </a:rPr>
              <a:t>를 모르고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10X10 Bold" panose="020B0600000101010101" charset="-127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10X10 Bold" panose="020B0600000101010101" charset="-127"/>
              </a:rPr>
              <a:t>모델링을 하여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10X10 Bold" panose="020B0600000101010101" charset="-127"/>
              </a:rPr>
              <a:t>q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10X10 Bold" panose="020B0600000101010101" charset="-127"/>
              </a:rPr>
              <a:t>분포를 예측하고자 하는 것이다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10X10 Bold" panose="020B0600000101010101" charset="-127"/>
              </a:rPr>
              <a:t>. </a:t>
            </a:r>
          </a:p>
          <a:p>
            <a:r>
              <a:rPr lang="ko-KR" altLang="en-US" b="0" i="0" dirty="0" err="1">
                <a:solidFill>
                  <a:srgbClr val="212529"/>
                </a:solidFill>
                <a:effectLst/>
                <a:latin typeface="10X10 Bold" panose="020B0600000101010101" charset="-127"/>
              </a:rPr>
              <a:t>딥러닝에서는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10X10 Bold" panose="020B0600000101010101" charset="-127"/>
              </a:rPr>
              <a:t> 실제 데이터의 확률 분포와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10X10 Bold" panose="020B0600000101010101" charset="-127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10X10 Bold" panose="020B0600000101010101" charset="-127"/>
              </a:rPr>
              <a:t>학습된 모델이 계산한 확률 분포의 차이를 구하는데 사용된다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10X10 Bold" panose="020B0600000101010101" charset="-127"/>
              </a:rPr>
              <a:t>. q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10X10 Bold" panose="020B0600000101010101" charset="-127"/>
              </a:rPr>
              <a:t>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10X10 Bold" panose="020B0600000101010101" charset="-127"/>
              </a:rPr>
              <a:t>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10X10 Bold" panose="020B0600000101010101" charset="-127"/>
              </a:rPr>
              <a:t>가 모두 들어가서 크로스 엔트로피라고 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10X10 Bold" panose="020B0600000101010101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076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http://playground.tensorflow.org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076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608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269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09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091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067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067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778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신경망이 학습하기 위해서는 경사하강법을 사용한다</a:t>
            </a:r>
            <a:r>
              <a:rPr lang="en-US" altLang="ko-KR"/>
              <a:t>.</a:t>
            </a:r>
          </a:p>
          <a:p>
            <a:r>
              <a:rPr lang="ko-KR" altLang="en-US"/>
              <a:t>경사하강법을 사용할 때는 손실함수를 미분해주는 방법을 사용하는데</a:t>
            </a:r>
            <a:endParaRPr lang="en-US" altLang="ko-KR"/>
          </a:p>
          <a:p>
            <a:r>
              <a:rPr lang="ko-KR" altLang="en-US"/>
              <a:t>여기에서 시그모이드 함수의 문제가 드러나게 된다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971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시그모이드는 미분하면 최대치가 </a:t>
            </a:r>
            <a:r>
              <a:rPr lang="en-US" altLang="ko-KR"/>
              <a:t>0.25</a:t>
            </a:r>
            <a:r>
              <a:rPr lang="ko-KR" altLang="en-US"/>
              <a:t>입니다</a:t>
            </a:r>
            <a:r>
              <a:rPr lang="en-US" altLang="ko-KR"/>
              <a:t>. 1</a:t>
            </a:r>
            <a:r>
              <a:rPr lang="ko-KR" altLang="en-US"/>
              <a:t>보다 작으므로 계속 곱하다 보면 </a:t>
            </a:r>
            <a:r>
              <a:rPr lang="en-US" altLang="ko-KR"/>
              <a:t>0</a:t>
            </a:r>
            <a:r>
              <a:rPr lang="ko-KR" altLang="en-US"/>
              <a:t>에 가까워 집니다</a:t>
            </a:r>
            <a:r>
              <a:rPr lang="en-US" altLang="ko-KR"/>
              <a:t>.</a:t>
            </a:r>
          </a:p>
          <a:p>
            <a:r>
              <a:rPr lang="ko-KR" altLang="en-US"/>
              <a:t>따라서 층을 거쳐 갈수록 기울기가 사라져 가중치를 수정하기가 어려워지는 것입니다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0671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신경망은 층을 지나면서 기울기와 오차를 수정하면서 학습한다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층이 늘어나면서 신경망은 학습을 진행하는 데 이때 손실함수를 계속 미분하게 되고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시그모이드 함수를 사용하면 손실함수 값이 작아지기 때문에 기울기가 중간에 </a:t>
            </a:r>
            <a:r>
              <a:rPr lang="en-US" altLang="ko-KR"/>
              <a:t>0</a:t>
            </a:r>
            <a:r>
              <a:rPr lang="ko-KR" altLang="en-US"/>
              <a:t>이 되어버리는 기울기 소실 문제가 발생하기 시작합니다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0671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앞의 시그모이드를 미분했을때 기울기 소실 문제를 해결하고자 활성화 함수를 여러 함수로 대체하기 시작했습니다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344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하이퍼볼릭탄젠트가 중앙값은 </a:t>
            </a:r>
            <a:r>
              <a:rPr lang="en-US" altLang="ko-KR"/>
              <a:t>0</a:t>
            </a:r>
            <a:r>
              <a:rPr lang="ko-KR" altLang="en-US"/>
              <a:t>이고 시그모이드보다 범위가 넓기에 학습 효율성은 뛰어납니다</a:t>
            </a:r>
            <a:r>
              <a:rPr lang="en-US" altLang="ko-KR"/>
              <a:t>.</a:t>
            </a:r>
          </a:p>
          <a:p>
            <a:r>
              <a:rPr lang="ko-KR" altLang="en-US"/>
              <a:t>그러나 하이퍼볼릭탄젠트도 미분최댓값이 </a:t>
            </a:r>
            <a:r>
              <a:rPr lang="en-US" altLang="ko-KR"/>
              <a:t>1</a:t>
            </a:r>
            <a:r>
              <a:rPr lang="ko-KR" altLang="en-US"/>
              <a:t>이기 때문에 기울기 소실 현상 문제는 여전히 존재합니다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그다음으로 렐루라는 새로운 활성화함수가 등장하게된다</a:t>
            </a:r>
            <a:r>
              <a:rPr lang="en-US" altLang="ko-KR"/>
              <a:t>.</a:t>
            </a:r>
          </a:p>
          <a:p>
            <a:r>
              <a:rPr lang="ko-KR" altLang="en-US"/>
              <a:t>렐루는 </a:t>
            </a:r>
            <a:r>
              <a:rPr lang="en-US" altLang="ko-KR"/>
              <a:t>0 </a:t>
            </a:r>
            <a:r>
              <a:rPr lang="ko-KR" altLang="en-US"/>
              <a:t>미만의 값은 모두 </a:t>
            </a:r>
            <a:r>
              <a:rPr lang="en-US" altLang="ko-KR"/>
              <a:t>0</a:t>
            </a:r>
            <a:r>
              <a:rPr lang="ko-KR" altLang="en-US"/>
              <a:t>으로 처리하고 </a:t>
            </a:r>
            <a:r>
              <a:rPr lang="en-US" altLang="ko-KR"/>
              <a:t>0</a:t>
            </a:r>
            <a:r>
              <a:rPr lang="ko-KR" altLang="en-US"/>
              <a:t>이상의 값은 원본 그대로 출력으로 내보내는 활성화함수여서</a:t>
            </a:r>
            <a:endParaRPr lang="en-US" altLang="ko-KR"/>
          </a:p>
          <a:p>
            <a:r>
              <a:rPr lang="ko-KR" altLang="en-US"/>
              <a:t>은닉층을 안정적으로 구성할 수 있게 된다</a:t>
            </a:r>
            <a:r>
              <a:rPr lang="en-US" altLang="ko-KR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067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2214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0671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067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0671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5056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9048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</a:t>
            </a:r>
            <a:r>
              <a:rPr lang="ko-KR" altLang="en-US" dirty="0"/>
              <a:t>는 속도이며 초기 </a:t>
            </a:r>
            <a:r>
              <a:rPr lang="en-US" altLang="ko-KR" dirty="0"/>
              <a:t>V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이나 </a:t>
            </a:r>
            <a:r>
              <a:rPr lang="ko-KR" altLang="en-US" dirty="0" err="1"/>
              <a:t>경사하강법이</a:t>
            </a:r>
            <a:r>
              <a:rPr lang="ko-KR" altLang="en-US" dirty="0"/>
              <a:t> 진행되면서 </a:t>
            </a:r>
            <a:r>
              <a:rPr lang="en-US" altLang="ko-KR" dirty="0"/>
              <a:t>w</a:t>
            </a:r>
            <a:r>
              <a:rPr lang="ko-KR" altLang="en-US" dirty="0"/>
              <a:t>값이 잘 업데이트 됐다면 해당방향으로 더 움직이고 아니라면 방향을 틀어서 </a:t>
            </a:r>
            <a:r>
              <a:rPr lang="ko-KR" altLang="en-US" dirty="0" err="1"/>
              <a:t>최적값에</a:t>
            </a:r>
            <a:r>
              <a:rPr lang="ko-KR" altLang="en-US" dirty="0"/>
              <a:t> 맞게 </a:t>
            </a:r>
            <a:r>
              <a:rPr lang="ko-KR" altLang="en-US" dirty="0" err="1"/>
              <a:t>맞춰나가는</a:t>
            </a:r>
            <a:r>
              <a:rPr lang="ko-KR" altLang="en-US" dirty="0"/>
              <a:t> 방식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485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554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6103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9045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9668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7123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262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490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067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9362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015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4262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444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428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878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302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028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계단함수는 </a:t>
            </a:r>
            <a:r>
              <a:rPr lang="ko-KR" altLang="en-US" dirty="0" err="1"/>
              <a:t>미분값이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이라 개선이 안된다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067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계단함수는 </a:t>
            </a:r>
            <a:r>
              <a:rPr lang="ko-KR" altLang="en-US" dirty="0" err="1"/>
              <a:t>미분값이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이라 개선이 안된다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541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http://playground.tensorflow.org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1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4"/>
            <a:ext cx="7429500" cy="2387600"/>
          </a:xfrm>
        </p:spPr>
        <p:txBody>
          <a:bodyPr anchor="b"/>
          <a:lstStyle>
            <a:lvl1pPr algn="ctr">
              <a:defRPr sz="6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40"/>
            <a:ext cx="7429500" cy="1655761"/>
          </a:xfrm>
        </p:spPr>
        <p:txBody>
          <a:bodyPr/>
          <a:lstStyle>
            <a:lvl1pPr marL="0" indent="0" algn="ctr">
              <a:buNone/>
              <a:defRPr sz="2500"/>
            </a:lvl1pPr>
            <a:lvl2pPr marL="478909" indent="0" algn="ctr">
              <a:buNone/>
              <a:defRPr sz="2100"/>
            </a:lvl2pPr>
            <a:lvl3pPr marL="957818" indent="0" algn="ctr">
              <a:buNone/>
              <a:defRPr sz="1900"/>
            </a:lvl3pPr>
            <a:lvl4pPr marL="1436726" indent="0" algn="ctr">
              <a:buNone/>
              <a:defRPr sz="1800"/>
            </a:lvl4pPr>
            <a:lvl5pPr marL="1915635" indent="0" algn="ctr">
              <a:buNone/>
              <a:defRPr sz="1800"/>
            </a:lvl5pPr>
            <a:lvl6pPr marL="2394545" indent="0" algn="ctr">
              <a:buNone/>
              <a:defRPr sz="1800"/>
            </a:lvl6pPr>
            <a:lvl7pPr marL="2873453" indent="0" algn="ctr">
              <a:buNone/>
              <a:defRPr sz="1800"/>
            </a:lvl7pPr>
            <a:lvl8pPr marL="3352362" indent="0" algn="ctr">
              <a:buNone/>
              <a:defRPr sz="1800"/>
            </a:lvl8pPr>
            <a:lvl9pPr marL="3831270" indent="0" algn="ctr">
              <a:buNone/>
              <a:defRPr sz="18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0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8982" y="365126"/>
            <a:ext cx="2135981" cy="581183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9" y="365126"/>
            <a:ext cx="6284119" cy="581183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40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879" y="1709741"/>
            <a:ext cx="8543925" cy="2852737"/>
          </a:xfrm>
        </p:spPr>
        <p:txBody>
          <a:bodyPr anchor="b"/>
          <a:lstStyle>
            <a:lvl1pPr>
              <a:defRPr sz="6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879" y="4589464"/>
            <a:ext cx="8543925" cy="1500187"/>
          </a:xfrm>
        </p:spPr>
        <p:txBody>
          <a:bodyPr/>
          <a:lstStyle>
            <a:lvl1pPr marL="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1pPr>
            <a:lvl2pPr marL="47890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781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4367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191563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3945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28734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35236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383127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14914" y="1825625"/>
            <a:ext cx="4210050" cy="43513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3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329" y="1681164"/>
            <a:ext cx="4190702" cy="82391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9" indent="0">
              <a:buNone/>
              <a:defRPr sz="2100" b="1"/>
            </a:lvl2pPr>
            <a:lvl3pPr marL="957818" indent="0">
              <a:buNone/>
              <a:defRPr sz="1900" b="1"/>
            </a:lvl3pPr>
            <a:lvl4pPr marL="1436726" indent="0">
              <a:buNone/>
              <a:defRPr sz="1800" b="1"/>
            </a:lvl4pPr>
            <a:lvl5pPr marL="1915635" indent="0">
              <a:buNone/>
              <a:defRPr sz="1800" b="1"/>
            </a:lvl5pPr>
            <a:lvl6pPr marL="2394545" indent="0">
              <a:buNone/>
              <a:defRPr sz="1800" b="1"/>
            </a:lvl6pPr>
            <a:lvl7pPr marL="2873453" indent="0">
              <a:buNone/>
              <a:defRPr sz="1800" b="1"/>
            </a:lvl7pPr>
            <a:lvl8pPr marL="3352362" indent="0">
              <a:buNone/>
              <a:defRPr sz="1800" b="1"/>
            </a:lvl8pPr>
            <a:lvl9pPr marL="3831270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329" y="2505077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4" y="1681164"/>
            <a:ext cx="4211340" cy="82391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9" indent="0">
              <a:buNone/>
              <a:defRPr sz="2100" b="1"/>
            </a:lvl2pPr>
            <a:lvl3pPr marL="957818" indent="0">
              <a:buNone/>
              <a:defRPr sz="1900" b="1"/>
            </a:lvl3pPr>
            <a:lvl4pPr marL="1436726" indent="0">
              <a:buNone/>
              <a:defRPr sz="1800" b="1"/>
            </a:lvl4pPr>
            <a:lvl5pPr marL="1915635" indent="0">
              <a:buNone/>
              <a:defRPr sz="1800" b="1"/>
            </a:lvl5pPr>
            <a:lvl6pPr marL="2394545" indent="0">
              <a:buNone/>
              <a:defRPr sz="1800" b="1"/>
            </a:lvl6pPr>
            <a:lvl7pPr marL="2873453" indent="0">
              <a:buNone/>
              <a:defRPr sz="1800" b="1"/>
            </a:lvl7pPr>
            <a:lvl8pPr marL="3352362" indent="0">
              <a:buNone/>
              <a:defRPr sz="1800" b="1"/>
            </a:lvl8pPr>
            <a:lvl9pPr marL="3831270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4" y="2505077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94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7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6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1"/>
            <a:ext cx="3194943" cy="1600200"/>
          </a:xfrm>
        </p:spPr>
        <p:txBody>
          <a:bodyPr anchor="b"/>
          <a:lstStyle>
            <a:lvl1pPr>
              <a:defRPr sz="33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341" y="987428"/>
            <a:ext cx="5014913" cy="4873625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1"/>
            <a:ext cx="3194943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78909" indent="0">
              <a:buNone/>
              <a:defRPr sz="1400"/>
            </a:lvl2pPr>
            <a:lvl3pPr marL="957818" indent="0">
              <a:buNone/>
              <a:defRPr sz="1300"/>
            </a:lvl3pPr>
            <a:lvl4pPr marL="1436726" indent="0">
              <a:buNone/>
              <a:defRPr sz="1100"/>
            </a:lvl4pPr>
            <a:lvl5pPr marL="1915635" indent="0">
              <a:buNone/>
              <a:defRPr sz="1100"/>
            </a:lvl5pPr>
            <a:lvl6pPr marL="2394545" indent="0">
              <a:buNone/>
              <a:defRPr sz="1100"/>
            </a:lvl6pPr>
            <a:lvl7pPr marL="2873453" indent="0">
              <a:buNone/>
              <a:defRPr sz="1100"/>
            </a:lvl7pPr>
            <a:lvl8pPr marL="3352362" indent="0">
              <a:buNone/>
              <a:defRPr sz="1100"/>
            </a:lvl8pPr>
            <a:lvl9pPr marL="3831270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05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1"/>
            <a:ext cx="3194943" cy="1600200"/>
          </a:xfrm>
        </p:spPr>
        <p:txBody>
          <a:bodyPr anchor="b"/>
          <a:lstStyle>
            <a:lvl1pPr>
              <a:defRPr sz="33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341" y="987428"/>
            <a:ext cx="5014913" cy="4873625"/>
          </a:xfrm>
        </p:spPr>
        <p:txBody>
          <a:bodyPr/>
          <a:lstStyle>
            <a:lvl1pPr marL="0" indent="0">
              <a:buNone/>
              <a:defRPr sz="3300"/>
            </a:lvl1pPr>
            <a:lvl2pPr marL="478909" indent="0">
              <a:buNone/>
              <a:defRPr sz="2900"/>
            </a:lvl2pPr>
            <a:lvl3pPr marL="957818" indent="0">
              <a:buNone/>
              <a:defRPr sz="2500"/>
            </a:lvl3pPr>
            <a:lvl4pPr marL="1436726" indent="0">
              <a:buNone/>
              <a:defRPr sz="2100"/>
            </a:lvl4pPr>
            <a:lvl5pPr marL="1915635" indent="0">
              <a:buNone/>
              <a:defRPr sz="2100"/>
            </a:lvl5pPr>
            <a:lvl6pPr marL="2394545" indent="0">
              <a:buNone/>
              <a:defRPr sz="2100"/>
            </a:lvl6pPr>
            <a:lvl7pPr marL="2873453" indent="0">
              <a:buNone/>
              <a:defRPr sz="2100"/>
            </a:lvl7pPr>
            <a:lvl8pPr marL="3352362" indent="0">
              <a:buNone/>
              <a:defRPr sz="2100"/>
            </a:lvl8pPr>
            <a:lvl9pPr marL="3831270" indent="0">
              <a:buNone/>
              <a:defRPr sz="21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1"/>
            <a:ext cx="3194943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78909" indent="0">
              <a:buNone/>
              <a:defRPr sz="1400"/>
            </a:lvl2pPr>
            <a:lvl3pPr marL="957818" indent="0">
              <a:buNone/>
              <a:defRPr sz="1300"/>
            </a:lvl3pPr>
            <a:lvl4pPr marL="1436726" indent="0">
              <a:buNone/>
              <a:defRPr sz="1100"/>
            </a:lvl4pPr>
            <a:lvl5pPr marL="1915635" indent="0">
              <a:buNone/>
              <a:defRPr sz="1100"/>
            </a:lvl5pPr>
            <a:lvl6pPr marL="2394545" indent="0">
              <a:buNone/>
              <a:defRPr sz="1100"/>
            </a:lvl6pPr>
            <a:lvl7pPr marL="2873453" indent="0">
              <a:buNone/>
              <a:defRPr sz="1100"/>
            </a:lvl7pPr>
            <a:lvl8pPr marL="3352362" indent="0">
              <a:buNone/>
              <a:defRPr sz="1100"/>
            </a:lvl8pPr>
            <a:lvl9pPr marL="3831270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9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5781" tIns="47892" rIns="95781" bIns="47892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9"/>
          </a:xfrm>
          <a:prstGeom prst="rect">
            <a:avLst/>
          </a:prstGeom>
        </p:spPr>
        <p:txBody>
          <a:bodyPr vert="horz" lIns="95781" tIns="47892" rIns="95781" bIns="47892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5781" tIns="47892" rIns="95781" bIns="4789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5781" tIns="47892" rIns="95781" bIns="4789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5781" tIns="47892" rIns="95781" bIns="4789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A82E881-6C94-4B77-9880-7266184442A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25" y="6143090"/>
            <a:ext cx="2200275" cy="57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8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57818" rtl="0" eaLnBrk="1" latinLnBrk="1" hangingPunct="1">
        <a:lnSpc>
          <a:spcPct val="90000"/>
        </a:lnSpc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454" indent="-239454" algn="l" defTabSz="957818" rtl="0" eaLnBrk="1" latinLnBrk="1" hangingPunct="1">
        <a:lnSpc>
          <a:spcPct val="90000"/>
        </a:lnSpc>
        <a:spcBef>
          <a:spcPts val="1048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18363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197273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6181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155089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33999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12907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91816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724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09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18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26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35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45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453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362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270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0.png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9443">
            <a:off x="5933844" y="3518420"/>
            <a:ext cx="683268" cy="68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76019" y="763781"/>
            <a:ext cx="6802425" cy="92771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Deep Learning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535147" y="4935181"/>
            <a:ext cx="2765425" cy="647700"/>
          </a:xfrm>
          <a:prstGeom prst="roundRect">
            <a:avLst>
              <a:gd name="adj" fmla="val 50000"/>
            </a:avLst>
          </a:prstGeom>
          <a:solidFill>
            <a:srgbClr val="21242D"/>
          </a:solidFill>
          <a:ln>
            <a:noFill/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81" tIns="47892" rIns="95781" bIns="47892" rtlCol="0" anchor="ctr"/>
          <a:lstStyle/>
          <a:p>
            <a:pPr algn="ctr"/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START</a:t>
            </a:r>
            <a:endParaRPr lang="ko-KR" altLang="en-US" sz="2500" dirty="0">
              <a:solidFill>
                <a:prstClr val="white">
                  <a:lumMod val="95000"/>
                </a:prst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3802">
            <a:off x="3155464" y="3384992"/>
            <a:ext cx="836977" cy="83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625475" y="1634022"/>
            <a:ext cx="8818070" cy="1204715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</a:t>
            </a:r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활성화 함수</a:t>
            </a:r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오차 </a:t>
            </a:r>
            <a:r>
              <a:rPr lang="ko-KR" altLang="en-US" sz="24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역전파</a:t>
            </a:r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경사하강법</a:t>
            </a: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(Activation Function, Back Propagation,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Gradient Descent Algorithm)</a:t>
            </a:r>
          </a:p>
        </p:txBody>
      </p:sp>
      <p:sp>
        <p:nvSpPr>
          <p:cNvPr id="3" name="AutoShape 4" descr="ê´ë ¨ ì´ë¯¸ì§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ê´ë ¨ ì´ë¯¸ì§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31" y="2927081"/>
            <a:ext cx="1752804" cy="1752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697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599660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 실습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94412" y="3246378"/>
            <a:ext cx="7556864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유방암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신경망으로 풀기 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이진 분류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3128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15147" y="1177272"/>
            <a:ext cx="9159794" cy="4159370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∙ 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딥러닝 신경망에서 </a:t>
            </a:r>
            <a:r>
              <a:rPr lang="ko-KR" altLang="en-US" sz="2400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다중분류 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문제를 해결하는 프로세스는</a:t>
            </a:r>
            <a:r>
              <a:rPr lang="ko-KR" altLang="en-US" sz="2400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각 클래스</a:t>
            </a:r>
            <a:r>
              <a:rPr lang="ko-KR" altLang="en-US" sz="24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에</a:t>
            </a:r>
            <a:b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  대한 확률 값을 토대로 </a:t>
            </a:r>
            <a:r>
              <a:rPr lang="ko-KR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가장 높은 확률 값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을 </a:t>
            </a:r>
            <a:r>
              <a:rPr lang="ko-KR" altLang="en-US" sz="24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가지는 클래스로 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최종분류</a:t>
            </a:r>
            <a:b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   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를 진행함</a:t>
            </a:r>
            <a:b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</a:b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Calibri" panose="020F0502020204030204" pitchFamily="34" charset="0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∙ 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각 레이블의 확률들을 알기 위해 </a:t>
            </a:r>
            <a:r>
              <a:rPr lang="ko-KR" alt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출력층</a:t>
            </a:r>
            <a:r>
              <a:rPr lang="ko-KR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퍼셉트론</a:t>
            </a:r>
            <a:r>
              <a:rPr lang="ko-KR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40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개수</a:t>
            </a:r>
            <a:r>
              <a:rPr lang="ko-KR" altLang="en-US" sz="24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를 </a:t>
            </a:r>
            <a:r>
              <a:rPr lang="ko-KR" altLang="en-US" sz="240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클래스 </a:t>
            </a:r>
            <a:r>
              <a:rPr lang="ko-KR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개수</a:t>
            </a:r>
            <a:br>
              <a:rPr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  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와 맞춰야 함</a:t>
            </a:r>
            <a:r>
              <a:rPr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하나의 </a:t>
            </a:r>
            <a:r>
              <a:rPr lang="ko-KR" alt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퍼셉트론이</a:t>
            </a:r>
            <a:r>
              <a:rPr lang="ko-KR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400" b="1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하나의</a:t>
            </a:r>
            <a:r>
              <a:rPr lang="ko-KR" altLang="en-US" sz="240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 클래스에 </a:t>
            </a:r>
            <a:r>
              <a:rPr lang="ko-KR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대한 확률 값을 출력</a:t>
            </a:r>
            <a:r>
              <a:rPr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)</a:t>
            </a:r>
            <a:br>
              <a:rPr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</a:br>
            <a:br>
              <a:rPr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z="24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∙ </a:t>
            </a:r>
            <a:r>
              <a:rPr lang="ko-KR" altLang="en-US" sz="24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또한 다중 분류 </a:t>
            </a:r>
            <a:r>
              <a:rPr lang="ko-KR" altLang="en-US" sz="24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문제를 풀 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경우 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정답 데이터를 </a:t>
            </a:r>
            <a:r>
              <a:rPr lang="ko-KR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원 핫 인코딩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 해야 함</a:t>
            </a:r>
            <a:b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</a:br>
            <a:endParaRPr lang="en-US" altLang="ko-KR" sz="2400" dirty="0">
              <a:solidFill>
                <a:schemeClr val="accent4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Calibri" panose="020F0502020204030204" pitchFamily="34" charset="0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∙ 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신경망 학습을 위해서는 원 핫 인코딩 </a:t>
            </a:r>
            <a:r>
              <a:rPr lang="ko-KR" altLang="en-US" sz="24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된 정보</a:t>
            </a:r>
            <a:r>
              <a:rPr lang="en-US" altLang="ko-KR" sz="24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(0,1)</a:t>
            </a:r>
            <a:r>
              <a:rPr lang="ko-KR" altLang="en-US" sz="24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와 출력층의 각 퍼셉</a:t>
            </a:r>
            <a:br>
              <a:rPr lang="en-US" altLang="ko-KR" sz="24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z="24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  </a:t>
            </a:r>
            <a:r>
              <a:rPr lang="ko-KR" altLang="en-US" sz="24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트론이 예측한 확률</a:t>
            </a:r>
            <a:r>
              <a:rPr lang="en-US" altLang="ko-KR" sz="24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(0~1)</a:t>
            </a:r>
            <a:r>
              <a:rPr lang="ko-KR" altLang="en-US" sz="24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과의</a:t>
            </a:r>
            <a:r>
              <a:rPr lang="en-US" altLang="ko-KR" sz="24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오차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를 바탕으로 신경망이</a:t>
            </a:r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학습하게 됨</a:t>
            </a: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D7FCBF-BFF4-4115-9DE2-CC8AFF425559}"/>
              </a:ext>
            </a:extLst>
          </p:cNvPr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활성화 함수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(Activation Function)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정리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9656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D7FCBF-BFF4-4115-9DE2-CC8AFF425559}"/>
              </a:ext>
            </a:extLst>
          </p:cNvPr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활성화 함수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(Activation Function)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정리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BCCCFD2-2E17-2ED7-6354-08A99CFF1F7A}"/>
              </a:ext>
            </a:extLst>
          </p:cNvPr>
          <p:cNvGrpSpPr/>
          <p:nvPr/>
        </p:nvGrpSpPr>
        <p:grpSpPr>
          <a:xfrm>
            <a:off x="468099" y="1236903"/>
            <a:ext cx="4574683" cy="4810364"/>
            <a:chOff x="495258" y="1019616"/>
            <a:chExt cx="5298963" cy="5521511"/>
          </a:xfrm>
        </p:grpSpPr>
        <p:sp>
          <p:nvSpPr>
            <p:cNvPr id="7" name="Flowchart: Connector 9">
              <a:extLst>
                <a:ext uri="{FF2B5EF4-FFF2-40B4-BE49-F238E27FC236}">
                  <a16:creationId xmlns:a16="http://schemas.microsoft.com/office/drawing/2014/main" id="{12721B0B-B416-257D-8488-DBB8AD892F8F}"/>
                </a:ext>
              </a:extLst>
            </p:cNvPr>
            <p:cNvSpPr/>
            <p:nvPr/>
          </p:nvSpPr>
          <p:spPr>
            <a:xfrm>
              <a:off x="619093" y="3751363"/>
              <a:ext cx="760442" cy="69003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Flowchart: Connector 10">
              <a:extLst>
                <a:ext uri="{FF2B5EF4-FFF2-40B4-BE49-F238E27FC236}">
                  <a16:creationId xmlns:a16="http://schemas.microsoft.com/office/drawing/2014/main" id="{CD9D6F2B-27AF-9997-555F-E13E7470E3EA}"/>
                </a:ext>
              </a:extLst>
            </p:cNvPr>
            <p:cNvSpPr/>
            <p:nvPr/>
          </p:nvSpPr>
          <p:spPr>
            <a:xfrm>
              <a:off x="619093" y="2701497"/>
              <a:ext cx="760442" cy="69003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Flowchart: Connector 11">
              <a:extLst>
                <a:ext uri="{FF2B5EF4-FFF2-40B4-BE49-F238E27FC236}">
                  <a16:creationId xmlns:a16="http://schemas.microsoft.com/office/drawing/2014/main" id="{DD977E60-E195-946A-4815-05D1329525F1}"/>
                </a:ext>
              </a:extLst>
            </p:cNvPr>
            <p:cNvSpPr/>
            <p:nvPr/>
          </p:nvSpPr>
          <p:spPr>
            <a:xfrm>
              <a:off x="619093" y="4801229"/>
              <a:ext cx="760442" cy="690032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Flowchart: Connector 12">
              <a:extLst>
                <a:ext uri="{FF2B5EF4-FFF2-40B4-BE49-F238E27FC236}">
                  <a16:creationId xmlns:a16="http://schemas.microsoft.com/office/drawing/2014/main" id="{BEFAFD30-5790-811D-FDD7-F46B092EFFED}"/>
                </a:ext>
              </a:extLst>
            </p:cNvPr>
            <p:cNvSpPr/>
            <p:nvPr/>
          </p:nvSpPr>
          <p:spPr>
            <a:xfrm>
              <a:off x="2564871" y="3751363"/>
              <a:ext cx="760442" cy="690032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Flowchart: Connector 13">
              <a:extLst>
                <a:ext uri="{FF2B5EF4-FFF2-40B4-BE49-F238E27FC236}">
                  <a16:creationId xmlns:a16="http://schemas.microsoft.com/office/drawing/2014/main" id="{67D22CEC-C3B4-EFA1-C61B-0065412AAD0D}"/>
                </a:ext>
              </a:extLst>
            </p:cNvPr>
            <p:cNvSpPr/>
            <p:nvPr/>
          </p:nvSpPr>
          <p:spPr>
            <a:xfrm>
              <a:off x="2564871" y="2701497"/>
              <a:ext cx="760442" cy="690032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Flowchart: Connector 14">
              <a:extLst>
                <a:ext uri="{FF2B5EF4-FFF2-40B4-BE49-F238E27FC236}">
                  <a16:creationId xmlns:a16="http://schemas.microsoft.com/office/drawing/2014/main" id="{D5CF3785-1E98-0871-1B63-0441CCED1CAA}"/>
                </a:ext>
              </a:extLst>
            </p:cNvPr>
            <p:cNvSpPr/>
            <p:nvPr/>
          </p:nvSpPr>
          <p:spPr>
            <a:xfrm>
              <a:off x="2564871" y="4801229"/>
              <a:ext cx="760442" cy="690032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Flowchart: Connector 15">
              <a:extLst>
                <a:ext uri="{FF2B5EF4-FFF2-40B4-BE49-F238E27FC236}">
                  <a16:creationId xmlns:a16="http://schemas.microsoft.com/office/drawing/2014/main" id="{B7C1039B-EF9F-3C22-3849-92699213EF7B}"/>
                </a:ext>
              </a:extLst>
            </p:cNvPr>
            <p:cNvSpPr/>
            <p:nvPr/>
          </p:nvSpPr>
          <p:spPr>
            <a:xfrm>
              <a:off x="2564871" y="1651631"/>
              <a:ext cx="760442" cy="690032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Flowchart: Connector 16">
              <a:extLst>
                <a:ext uri="{FF2B5EF4-FFF2-40B4-BE49-F238E27FC236}">
                  <a16:creationId xmlns:a16="http://schemas.microsoft.com/office/drawing/2014/main" id="{C1A3D643-A547-EC4C-5F57-25EEFD656ED4}"/>
                </a:ext>
              </a:extLst>
            </p:cNvPr>
            <p:cNvSpPr/>
            <p:nvPr/>
          </p:nvSpPr>
          <p:spPr>
            <a:xfrm>
              <a:off x="2564871" y="5851095"/>
              <a:ext cx="760442" cy="690032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Flowchart: Connector 17">
              <a:extLst>
                <a:ext uri="{FF2B5EF4-FFF2-40B4-BE49-F238E27FC236}">
                  <a16:creationId xmlns:a16="http://schemas.microsoft.com/office/drawing/2014/main" id="{39EF6D37-2F38-C5F5-D8DF-3B7E7F2BC68B}"/>
                </a:ext>
              </a:extLst>
            </p:cNvPr>
            <p:cNvSpPr/>
            <p:nvPr/>
          </p:nvSpPr>
          <p:spPr>
            <a:xfrm>
              <a:off x="4510649" y="3733452"/>
              <a:ext cx="760442" cy="690032"/>
            </a:xfrm>
            <a:prstGeom prst="flowChartConnector">
              <a:avLst/>
            </a:prstGeom>
            <a:solidFill>
              <a:srgbClr val="FF99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B</a:t>
              </a:r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C669AC80-3DBD-3D07-0D52-6BBAEAC18F63}"/>
                </a:ext>
              </a:extLst>
            </p:cNvPr>
            <p:cNvSpPr/>
            <p:nvPr/>
          </p:nvSpPr>
          <p:spPr>
            <a:xfrm>
              <a:off x="4510649" y="2683586"/>
              <a:ext cx="760442" cy="690032"/>
            </a:xfrm>
            <a:prstGeom prst="flowChartConnector">
              <a:avLst/>
            </a:prstGeom>
            <a:solidFill>
              <a:srgbClr val="FF99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A</a:t>
              </a:r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cxnSp>
          <p:nvCxnSpPr>
            <p:cNvPr id="20" name="Straight Connector 22">
              <a:extLst>
                <a:ext uri="{FF2B5EF4-FFF2-40B4-BE49-F238E27FC236}">
                  <a16:creationId xmlns:a16="http://schemas.microsoft.com/office/drawing/2014/main" id="{B02205A8-2BED-B896-A375-C1A6AFCFDA6E}"/>
                </a:ext>
              </a:extLst>
            </p:cNvPr>
            <p:cNvCxnSpPr>
              <a:stCxn id="8" idx="6"/>
              <a:endCxn id="15" idx="2"/>
            </p:cNvCxnSpPr>
            <p:nvPr/>
          </p:nvCxnSpPr>
          <p:spPr>
            <a:xfrm flipV="1">
              <a:off x="1379535" y="1996647"/>
              <a:ext cx="1185336" cy="104986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3">
              <a:extLst>
                <a:ext uri="{FF2B5EF4-FFF2-40B4-BE49-F238E27FC236}">
                  <a16:creationId xmlns:a16="http://schemas.microsoft.com/office/drawing/2014/main" id="{AF9EBFB6-A352-E156-6340-E789469C4DC9}"/>
                </a:ext>
              </a:extLst>
            </p:cNvPr>
            <p:cNvCxnSpPr>
              <a:stCxn id="8" idx="6"/>
              <a:endCxn id="12" idx="2"/>
            </p:cNvCxnSpPr>
            <p:nvPr/>
          </p:nvCxnSpPr>
          <p:spPr>
            <a:xfrm>
              <a:off x="1379535" y="3046513"/>
              <a:ext cx="118533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4">
              <a:extLst>
                <a:ext uri="{FF2B5EF4-FFF2-40B4-BE49-F238E27FC236}">
                  <a16:creationId xmlns:a16="http://schemas.microsoft.com/office/drawing/2014/main" id="{B510BFB9-2E2E-7487-8447-31AD38F065A4}"/>
                </a:ext>
              </a:extLst>
            </p:cNvPr>
            <p:cNvCxnSpPr>
              <a:stCxn id="8" idx="6"/>
              <a:endCxn id="10" idx="2"/>
            </p:cNvCxnSpPr>
            <p:nvPr/>
          </p:nvCxnSpPr>
          <p:spPr>
            <a:xfrm>
              <a:off x="1379535" y="3046513"/>
              <a:ext cx="1185336" cy="104986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5">
              <a:extLst>
                <a:ext uri="{FF2B5EF4-FFF2-40B4-BE49-F238E27FC236}">
                  <a16:creationId xmlns:a16="http://schemas.microsoft.com/office/drawing/2014/main" id="{0C9890D4-13FD-42EE-F159-E51590D89EF8}"/>
                </a:ext>
              </a:extLst>
            </p:cNvPr>
            <p:cNvCxnSpPr>
              <a:stCxn id="8" idx="6"/>
              <a:endCxn id="14" idx="2"/>
            </p:cNvCxnSpPr>
            <p:nvPr/>
          </p:nvCxnSpPr>
          <p:spPr>
            <a:xfrm>
              <a:off x="1379535" y="3046513"/>
              <a:ext cx="1185336" cy="209973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6">
              <a:extLst>
                <a:ext uri="{FF2B5EF4-FFF2-40B4-BE49-F238E27FC236}">
                  <a16:creationId xmlns:a16="http://schemas.microsoft.com/office/drawing/2014/main" id="{DAB10623-20B5-7596-05C9-96023A8A848B}"/>
                </a:ext>
              </a:extLst>
            </p:cNvPr>
            <p:cNvCxnSpPr>
              <a:endCxn id="16" idx="2"/>
            </p:cNvCxnSpPr>
            <p:nvPr/>
          </p:nvCxnSpPr>
          <p:spPr>
            <a:xfrm>
              <a:off x="1379535" y="3046512"/>
              <a:ext cx="1185336" cy="314959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7">
              <a:extLst>
                <a:ext uri="{FF2B5EF4-FFF2-40B4-BE49-F238E27FC236}">
                  <a16:creationId xmlns:a16="http://schemas.microsoft.com/office/drawing/2014/main" id="{B086CAA7-10BD-913C-3F5C-99BEE8B90CCB}"/>
                </a:ext>
              </a:extLst>
            </p:cNvPr>
            <p:cNvCxnSpPr>
              <a:stCxn id="7" idx="6"/>
              <a:endCxn id="15" idx="2"/>
            </p:cNvCxnSpPr>
            <p:nvPr/>
          </p:nvCxnSpPr>
          <p:spPr>
            <a:xfrm flipV="1">
              <a:off x="1379535" y="1996647"/>
              <a:ext cx="1185336" cy="209973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8">
              <a:extLst>
                <a:ext uri="{FF2B5EF4-FFF2-40B4-BE49-F238E27FC236}">
                  <a16:creationId xmlns:a16="http://schemas.microsoft.com/office/drawing/2014/main" id="{B4EB67EE-9DEF-6559-6FBD-C0307C94FAA1}"/>
                </a:ext>
              </a:extLst>
            </p:cNvPr>
            <p:cNvCxnSpPr>
              <a:stCxn id="7" idx="6"/>
              <a:endCxn id="12" idx="2"/>
            </p:cNvCxnSpPr>
            <p:nvPr/>
          </p:nvCxnSpPr>
          <p:spPr>
            <a:xfrm flipV="1">
              <a:off x="1379535" y="3046513"/>
              <a:ext cx="1185336" cy="104986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9">
              <a:extLst>
                <a:ext uri="{FF2B5EF4-FFF2-40B4-BE49-F238E27FC236}">
                  <a16:creationId xmlns:a16="http://schemas.microsoft.com/office/drawing/2014/main" id="{94727290-B5F6-9F47-76AE-C203048D0ABD}"/>
                </a:ext>
              </a:extLst>
            </p:cNvPr>
            <p:cNvCxnSpPr>
              <a:stCxn id="7" idx="6"/>
              <a:endCxn id="10" idx="2"/>
            </p:cNvCxnSpPr>
            <p:nvPr/>
          </p:nvCxnSpPr>
          <p:spPr>
            <a:xfrm>
              <a:off x="1379535" y="4096379"/>
              <a:ext cx="118533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30">
              <a:extLst>
                <a:ext uri="{FF2B5EF4-FFF2-40B4-BE49-F238E27FC236}">
                  <a16:creationId xmlns:a16="http://schemas.microsoft.com/office/drawing/2014/main" id="{4CE792E3-3B14-1DD1-188E-108F33F65582}"/>
                </a:ext>
              </a:extLst>
            </p:cNvPr>
            <p:cNvCxnSpPr>
              <a:stCxn id="7" idx="6"/>
              <a:endCxn id="14" idx="2"/>
            </p:cNvCxnSpPr>
            <p:nvPr/>
          </p:nvCxnSpPr>
          <p:spPr>
            <a:xfrm>
              <a:off x="1379535" y="4096379"/>
              <a:ext cx="1185336" cy="104986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31">
              <a:extLst>
                <a:ext uri="{FF2B5EF4-FFF2-40B4-BE49-F238E27FC236}">
                  <a16:creationId xmlns:a16="http://schemas.microsoft.com/office/drawing/2014/main" id="{C1279C96-6C28-4DE8-209B-532C7D0C4BB8}"/>
                </a:ext>
              </a:extLst>
            </p:cNvPr>
            <p:cNvCxnSpPr>
              <a:stCxn id="7" idx="6"/>
              <a:endCxn id="16" idx="2"/>
            </p:cNvCxnSpPr>
            <p:nvPr/>
          </p:nvCxnSpPr>
          <p:spPr>
            <a:xfrm>
              <a:off x="1379535" y="4096379"/>
              <a:ext cx="1185336" cy="209973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2">
              <a:extLst>
                <a:ext uri="{FF2B5EF4-FFF2-40B4-BE49-F238E27FC236}">
                  <a16:creationId xmlns:a16="http://schemas.microsoft.com/office/drawing/2014/main" id="{A8CD36E2-B21F-1EEB-F1C9-694AFB8C97EC}"/>
                </a:ext>
              </a:extLst>
            </p:cNvPr>
            <p:cNvCxnSpPr>
              <a:stCxn id="9" idx="6"/>
              <a:endCxn id="15" idx="2"/>
            </p:cNvCxnSpPr>
            <p:nvPr/>
          </p:nvCxnSpPr>
          <p:spPr>
            <a:xfrm flipV="1">
              <a:off x="1379535" y="1996647"/>
              <a:ext cx="1185336" cy="314959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3">
              <a:extLst>
                <a:ext uri="{FF2B5EF4-FFF2-40B4-BE49-F238E27FC236}">
                  <a16:creationId xmlns:a16="http://schemas.microsoft.com/office/drawing/2014/main" id="{6659E6B7-8886-EF9A-3216-584898E4966D}"/>
                </a:ext>
              </a:extLst>
            </p:cNvPr>
            <p:cNvCxnSpPr>
              <a:stCxn id="9" idx="6"/>
              <a:endCxn id="12" idx="2"/>
            </p:cNvCxnSpPr>
            <p:nvPr/>
          </p:nvCxnSpPr>
          <p:spPr>
            <a:xfrm flipV="1">
              <a:off x="1379535" y="3046513"/>
              <a:ext cx="1185336" cy="209973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4">
              <a:extLst>
                <a:ext uri="{FF2B5EF4-FFF2-40B4-BE49-F238E27FC236}">
                  <a16:creationId xmlns:a16="http://schemas.microsoft.com/office/drawing/2014/main" id="{53A53381-FAC5-B95E-0702-C80350C4AF21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 flipV="1">
              <a:off x="1379535" y="4096379"/>
              <a:ext cx="1185336" cy="104986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5">
              <a:extLst>
                <a:ext uri="{FF2B5EF4-FFF2-40B4-BE49-F238E27FC236}">
                  <a16:creationId xmlns:a16="http://schemas.microsoft.com/office/drawing/2014/main" id="{D02F16F4-4FFE-DAAB-9517-1693F27D4DCA}"/>
                </a:ext>
              </a:extLst>
            </p:cNvPr>
            <p:cNvCxnSpPr>
              <a:stCxn id="9" idx="6"/>
              <a:endCxn id="14" idx="2"/>
            </p:cNvCxnSpPr>
            <p:nvPr/>
          </p:nvCxnSpPr>
          <p:spPr>
            <a:xfrm>
              <a:off x="1379535" y="5146245"/>
              <a:ext cx="118533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6">
              <a:extLst>
                <a:ext uri="{FF2B5EF4-FFF2-40B4-BE49-F238E27FC236}">
                  <a16:creationId xmlns:a16="http://schemas.microsoft.com/office/drawing/2014/main" id="{827837EF-FC43-F926-16AF-E758706861B5}"/>
                </a:ext>
              </a:extLst>
            </p:cNvPr>
            <p:cNvCxnSpPr>
              <a:stCxn id="9" idx="6"/>
              <a:endCxn id="16" idx="2"/>
            </p:cNvCxnSpPr>
            <p:nvPr/>
          </p:nvCxnSpPr>
          <p:spPr>
            <a:xfrm>
              <a:off x="1379535" y="5146245"/>
              <a:ext cx="1185336" cy="104986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7">
              <a:extLst>
                <a:ext uri="{FF2B5EF4-FFF2-40B4-BE49-F238E27FC236}">
                  <a16:creationId xmlns:a16="http://schemas.microsoft.com/office/drawing/2014/main" id="{E8410FF9-9C8C-162E-6793-CBDBC7D54ECB}"/>
                </a:ext>
              </a:extLst>
            </p:cNvPr>
            <p:cNvCxnSpPr>
              <a:stCxn id="15" idx="6"/>
              <a:endCxn id="19" idx="2"/>
            </p:cNvCxnSpPr>
            <p:nvPr/>
          </p:nvCxnSpPr>
          <p:spPr>
            <a:xfrm>
              <a:off x="3325313" y="1996647"/>
              <a:ext cx="1185336" cy="103195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8">
              <a:extLst>
                <a:ext uri="{FF2B5EF4-FFF2-40B4-BE49-F238E27FC236}">
                  <a16:creationId xmlns:a16="http://schemas.microsoft.com/office/drawing/2014/main" id="{3753E180-69DC-AFE2-B482-230607AA1E98}"/>
                </a:ext>
              </a:extLst>
            </p:cNvPr>
            <p:cNvCxnSpPr>
              <a:stCxn id="12" idx="6"/>
              <a:endCxn id="19" idx="2"/>
            </p:cNvCxnSpPr>
            <p:nvPr/>
          </p:nvCxnSpPr>
          <p:spPr>
            <a:xfrm flipV="1">
              <a:off x="3325313" y="3028602"/>
              <a:ext cx="1185336" cy="1791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9">
              <a:extLst>
                <a:ext uri="{FF2B5EF4-FFF2-40B4-BE49-F238E27FC236}">
                  <a16:creationId xmlns:a16="http://schemas.microsoft.com/office/drawing/2014/main" id="{F4BF9D74-9FED-6456-48FC-7026CB83A6F9}"/>
                </a:ext>
              </a:extLst>
            </p:cNvPr>
            <p:cNvCxnSpPr>
              <a:stCxn id="10" idx="6"/>
              <a:endCxn id="19" idx="2"/>
            </p:cNvCxnSpPr>
            <p:nvPr/>
          </p:nvCxnSpPr>
          <p:spPr>
            <a:xfrm flipV="1">
              <a:off x="3325313" y="3028602"/>
              <a:ext cx="1185336" cy="106777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691F79EA-0A45-D82E-39F0-F931ED55B45B}"/>
                </a:ext>
              </a:extLst>
            </p:cNvPr>
            <p:cNvCxnSpPr>
              <a:stCxn id="14" idx="6"/>
              <a:endCxn id="19" idx="2"/>
            </p:cNvCxnSpPr>
            <p:nvPr/>
          </p:nvCxnSpPr>
          <p:spPr>
            <a:xfrm flipV="1">
              <a:off x="3325313" y="3028602"/>
              <a:ext cx="1185336" cy="211764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41">
              <a:extLst>
                <a:ext uri="{FF2B5EF4-FFF2-40B4-BE49-F238E27FC236}">
                  <a16:creationId xmlns:a16="http://schemas.microsoft.com/office/drawing/2014/main" id="{D494A6E8-4B51-B454-86A3-B684B39A2FD9}"/>
                </a:ext>
              </a:extLst>
            </p:cNvPr>
            <p:cNvCxnSpPr>
              <a:stCxn id="16" idx="6"/>
              <a:endCxn id="19" idx="2"/>
            </p:cNvCxnSpPr>
            <p:nvPr/>
          </p:nvCxnSpPr>
          <p:spPr>
            <a:xfrm flipV="1">
              <a:off x="3325313" y="3028602"/>
              <a:ext cx="1185336" cy="316750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42">
              <a:extLst>
                <a:ext uri="{FF2B5EF4-FFF2-40B4-BE49-F238E27FC236}">
                  <a16:creationId xmlns:a16="http://schemas.microsoft.com/office/drawing/2014/main" id="{945AB3CD-FFC2-3D75-453A-AC3375AE196D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>
            <a:xfrm flipV="1">
              <a:off x="3325313" y="4078468"/>
              <a:ext cx="1185336" cy="211764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3">
              <a:extLst>
                <a:ext uri="{FF2B5EF4-FFF2-40B4-BE49-F238E27FC236}">
                  <a16:creationId xmlns:a16="http://schemas.microsoft.com/office/drawing/2014/main" id="{BF7FB3E6-8981-1DDD-959C-5835959F8DFD}"/>
                </a:ext>
              </a:extLst>
            </p:cNvPr>
            <p:cNvCxnSpPr>
              <a:stCxn id="14" idx="6"/>
              <a:endCxn id="17" idx="2"/>
            </p:cNvCxnSpPr>
            <p:nvPr/>
          </p:nvCxnSpPr>
          <p:spPr>
            <a:xfrm flipV="1">
              <a:off x="3325313" y="4078468"/>
              <a:ext cx="1185336" cy="106777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4">
              <a:extLst>
                <a:ext uri="{FF2B5EF4-FFF2-40B4-BE49-F238E27FC236}">
                  <a16:creationId xmlns:a16="http://schemas.microsoft.com/office/drawing/2014/main" id="{E95CE03C-450C-0D2D-7B40-DF51E0FA1EB6}"/>
                </a:ext>
              </a:extLst>
            </p:cNvPr>
            <p:cNvCxnSpPr>
              <a:stCxn id="10" idx="6"/>
              <a:endCxn id="17" idx="2"/>
            </p:cNvCxnSpPr>
            <p:nvPr/>
          </p:nvCxnSpPr>
          <p:spPr>
            <a:xfrm flipV="1">
              <a:off x="3325313" y="4078468"/>
              <a:ext cx="1185336" cy="1791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5">
              <a:extLst>
                <a:ext uri="{FF2B5EF4-FFF2-40B4-BE49-F238E27FC236}">
                  <a16:creationId xmlns:a16="http://schemas.microsoft.com/office/drawing/2014/main" id="{330C14E3-2BFF-CBDE-8B18-6CA598FE5C8E}"/>
                </a:ext>
              </a:extLst>
            </p:cNvPr>
            <p:cNvCxnSpPr>
              <a:stCxn id="12" idx="6"/>
              <a:endCxn id="17" idx="2"/>
            </p:cNvCxnSpPr>
            <p:nvPr/>
          </p:nvCxnSpPr>
          <p:spPr>
            <a:xfrm>
              <a:off x="3325313" y="3046513"/>
              <a:ext cx="1185336" cy="103195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6">
              <a:extLst>
                <a:ext uri="{FF2B5EF4-FFF2-40B4-BE49-F238E27FC236}">
                  <a16:creationId xmlns:a16="http://schemas.microsoft.com/office/drawing/2014/main" id="{93F7FC4B-493A-B412-40D8-1956831DF0CF}"/>
                </a:ext>
              </a:extLst>
            </p:cNvPr>
            <p:cNvCxnSpPr>
              <a:stCxn id="15" idx="6"/>
              <a:endCxn id="17" idx="2"/>
            </p:cNvCxnSpPr>
            <p:nvPr/>
          </p:nvCxnSpPr>
          <p:spPr>
            <a:xfrm>
              <a:off x="3325313" y="1996647"/>
              <a:ext cx="1185336" cy="208182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7ECD81-116A-48AB-3D53-2A7FC9C642FD}"/>
                </a:ext>
              </a:extLst>
            </p:cNvPr>
            <p:cNvSpPr txBox="1"/>
            <p:nvPr/>
          </p:nvSpPr>
          <p:spPr>
            <a:xfrm>
              <a:off x="495258" y="2160600"/>
              <a:ext cx="1008112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 err="1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입력층</a:t>
              </a:r>
              <a:endParaRPr lang="ko-KR" altLang="en-US" sz="17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62408F4-B64A-7803-F3E9-4FBE808B54C3}"/>
                </a:ext>
              </a:extLst>
            </p:cNvPr>
            <p:cNvSpPr txBox="1"/>
            <p:nvPr/>
          </p:nvSpPr>
          <p:spPr>
            <a:xfrm>
              <a:off x="2441036" y="1019616"/>
              <a:ext cx="100811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중간층</a:t>
              </a:r>
              <a:endParaRPr lang="en-US" altLang="ko-KR" sz="17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en-US" altLang="ko-KR" sz="17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</a:t>
              </a:r>
              <a:r>
                <a:rPr lang="ko-KR" altLang="en-US" sz="1700" dirty="0" err="1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은닉층</a:t>
              </a:r>
              <a:r>
                <a:rPr lang="en-US" altLang="ko-KR" sz="17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)</a:t>
              </a:r>
              <a:endParaRPr lang="ko-KR" altLang="en-US" sz="17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8AF8720-BB4D-B5A3-2434-6C978CB65380}"/>
                </a:ext>
              </a:extLst>
            </p:cNvPr>
            <p:cNvSpPr txBox="1"/>
            <p:nvPr/>
          </p:nvSpPr>
          <p:spPr>
            <a:xfrm>
              <a:off x="4386814" y="2133566"/>
              <a:ext cx="1008112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 err="1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출력층</a:t>
              </a:r>
              <a:endParaRPr lang="ko-KR" altLang="en-US" sz="17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8" name="Flowchart: Connector 18">
              <a:extLst>
                <a:ext uri="{FF2B5EF4-FFF2-40B4-BE49-F238E27FC236}">
                  <a16:creationId xmlns:a16="http://schemas.microsoft.com/office/drawing/2014/main" id="{2B25A0F6-009B-A4F9-5D4D-45530B5C83E7}"/>
                </a:ext>
              </a:extLst>
            </p:cNvPr>
            <p:cNvSpPr/>
            <p:nvPr/>
          </p:nvSpPr>
          <p:spPr>
            <a:xfrm>
              <a:off x="4510649" y="4832001"/>
              <a:ext cx="760442" cy="690032"/>
            </a:xfrm>
            <a:prstGeom prst="flowChartConnector">
              <a:avLst/>
            </a:prstGeom>
            <a:solidFill>
              <a:srgbClr val="FF99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C</a:t>
              </a:r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cxnSp>
          <p:nvCxnSpPr>
            <p:cNvPr id="49" name="Straight Connector 46">
              <a:extLst>
                <a:ext uri="{FF2B5EF4-FFF2-40B4-BE49-F238E27FC236}">
                  <a16:creationId xmlns:a16="http://schemas.microsoft.com/office/drawing/2014/main" id="{0ABF073C-0F6B-22EB-EAAB-004CAE439E0C}"/>
                </a:ext>
              </a:extLst>
            </p:cNvPr>
            <p:cNvCxnSpPr>
              <a:cxnSpLocks/>
              <a:stCxn id="15" idx="6"/>
              <a:endCxn id="48" idx="2"/>
            </p:cNvCxnSpPr>
            <p:nvPr/>
          </p:nvCxnSpPr>
          <p:spPr>
            <a:xfrm>
              <a:off x="3325313" y="1996647"/>
              <a:ext cx="1185336" cy="318037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5">
              <a:extLst>
                <a:ext uri="{FF2B5EF4-FFF2-40B4-BE49-F238E27FC236}">
                  <a16:creationId xmlns:a16="http://schemas.microsoft.com/office/drawing/2014/main" id="{E7DB69B9-DAA4-58BC-6823-EB0B08D5A8E6}"/>
                </a:ext>
              </a:extLst>
            </p:cNvPr>
            <p:cNvCxnSpPr>
              <a:cxnSpLocks/>
              <a:stCxn id="12" idx="6"/>
              <a:endCxn id="48" idx="2"/>
            </p:cNvCxnSpPr>
            <p:nvPr/>
          </p:nvCxnSpPr>
          <p:spPr>
            <a:xfrm>
              <a:off x="3325313" y="3046513"/>
              <a:ext cx="1185336" cy="213050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44">
              <a:extLst>
                <a:ext uri="{FF2B5EF4-FFF2-40B4-BE49-F238E27FC236}">
                  <a16:creationId xmlns:a16="http://schemas.microsoft.com/office/drawing/2014/main" id="{71C6EDD6-CAD0-2808-DC3F-0704D97CAF9C}"/>
                </a:ext>
              </a:extLst>
            </p:cNvPr>
            <p:cNvCxnSpPr>
              <a:cxnSpLocks/>
              <a:stCxn id="10" idx="6"/>
              <a:endCxn id="48" idx="2"/>
            </p:cNvCxnSpPr>
            <p:nvPr/>
          </p:nvCxnSpPr>
          <p:spPr>
            <a:xfrm>
              <a:off x="3325313" y="4096379"/>
              <a:ext cx="1185336" cy="108063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43">
              <a:extLst>
                <a:ext uri="{FF2B5EF4-FFF2-40B4-BE49-F238E27FC236}">
                  <a16:creationId xmlns:a16="http://schemas.microsoft.com/office/drawing/2014/main" id="{AE1E26BF-CDAC-D802-70C0-B87B12E98E71}"/>
                </a:ext>
              </a:extLst>
            </p:cNvPr>
            <p:cNvCxnSpPr>
              <a:cxnSpLocks/>
              <a:stCxn id="14" idx="6"/>
              <a:endCxn id="48" idx="2"/>
            </p:cNvCxnSpPr>
            <p:nvPr/>
          </p:nvCxnSpPr>
          <p:spPr>
            <a:xfrm>
              <a:off x="3325313" y="5146245"/>
              <a:ext cx="1185336" cy="3077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41">
              <a:extLst>
                <a:ext uri="{FF2B5EF4-FFF2-40B4-BE49-F238E27FC236}">
                  <a16:creationId xmlns:a16="http://schemas.microsoft.com/office/drawing/2014/main" id="{A7F377F4-E682-0CB8-E2C5-278DC78CDECA}"/>
                </a:ext>
              </a:extLst>
            </p:cNvPr>
            <p:cNvCxnSpPr>
              <a:cxnSpLocks/>
              <a:stCxn id="16" idx="6"/>
              <a:endCxn id="48" idx="2"/>
            </p:cNvCxnSpPr>
            <p:nvPr/>
          </p:nvCxnSpPr>
          <p:spPr>
            <a:xfrm flipV="1">
              <a:off x="3325313" y="5177017"/>
              <a:ext cx="1185336" cy="101909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C935454C-A01B-2D11-72AF-8CC4614935F5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5271091" y="3028602"/>
              <a:ext cx="523130" cy="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C4F8930F-CC2E-7EE3-5693-2918AEE06BBB}"/>
                </a:ext>
              </a:extLst>
            </p:cNvPr>
            <p:cNvCxnSpPr>
              <a:cxnSpLocks/>
              <a:stCxn id="17" idx="6"/>
            </p:cNvCxnSpPr>
            <p:nvPr/>
          </p:nvCxnSpPr>
          <p:spPr>
            <a:xfrm>
              <a:off x="5271091" y="4078468"/>
              <a:ext cx="523130" cy="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2C53A6D3-44A6-67EF-DB97-246DAB850875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>
              <a:off x="5271091" y="5177017"/>
              <a:ext cx="523130" cy="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A2EC9F3C-536B-A784-5612-EDA951E67188}"/>
              </a:ext>
            </a:extLst>
          </p:cNvPr>
          <p:cNvSpPr txBox="1"/>
          <p:nvPr/>
        </p:nvSpPr>
        <p:spPr>
          <a:xfrm>
            <a:off x="7282411" y="1036738"/>
            <a:ext cx="25970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원핫인코딩</a:t>
            </a:r>
            <a:r>
              <a:rPr lang="ko-KR" altLang="en-US" sz="17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된 정답데이터</a:t>
            </a:r>
            <a:endParaRPr lang="en-US" altLang="ko-KR" sz="17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7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</a:t>
            </a:r>
            <a:r>
              <a:rPr lang="ko-KR" altLang="en-US" sz="17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정답이라고 가정</a:t>
            </a:r>
            <a:r>
              <a:rPr lang="en-US" altLang="ko-KR" sz="17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graphicFrame>
        <p:nvGraphicFramePr>
          <p:cNvPr id="76" name="표 76">
            <a:extLst>
              <a:ext uri="{FF2B5EF4-FFF2-40B4-BE49-F238E27FC236}">
                <a16:creationId xmlns:a16="http://schemas.microsoft.com/office/drawing/2014/main" id="{9B88FFFB-A80C-EED6-994A-AEEA94E02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135878"/>
              </p:ext>
            </p:extLst>
          </p:nvPr>
        </p:nvGraphicFramePr>
        <p:xfrm>
          <a:off x="5179184" y="902111"/>
          <a:ext cx="2094174" cy="833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058">
                  <a:extLst>
                    <a:ext uri="{9D8B030D-6E8A-4147-A177-3AD203B41FA5}">
                      <a16:colId xmlns:a16="http://schemas.microsoft.com/office/drawing/2014/main" val="2501860519"/>
                    </a:ext>
                  </a:extLst>
                </a:gridCol>
                <a:gridCol w="698058">
                  <a:extLst>
                    <a:ext uri="{9D8B030D-6E8A-4147-A177-3AD203B41FA5}">
                      <a16:colId xmlns:a16="http://schemas.microsoft.com/office/drawing/2014/main" val="908132127"/>
                    </a:ext>
                  </a:extLst>
                </a:gridCol>
                <a:gridCol w="698058">
                  <a:extLst>
                    <a:ext uri="{9D8B030D-6E8A-4147-A177-3AD203B41FA5}">
                      <a16:colId xmlns:a16="http://schemas.microsoft.com/office/drawing/2014/main" val="695519233"/>
                    </a:ext>
                  </a:extLst>
                </a:gridCol>
              </a:tblGrid>
              <a:tr h="416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A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B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C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4475976"/>
                  </a:ext>
                </a:extLst>
              </a:tr>
              <a:tr h="416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0563385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1F2DF03E-C94C-2B3C-80FD-6FF41C8D36E5}"/>
              </a:ext>
            </a:extLst>
          </p:cNvPr>
          <p:cNvSpPr txBox="1"/>
          <p:nvPr/>
        </p:nvSpPr>
        <p:spPr>
          <a:xfrm>
            <a:off x="5287237" y="280636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0.9</a:t>
            </a:r>
            <a:endParaRPr lang="ko-KR" altLang="en-US" sz="1800" dirty="0">
              <a:solidFill>
                <a:srgbClr val="FFFF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0CC2D5D-ABB7-DA1A-ECA5-C8D6D8979DDD}"/>
              </a:ext>
            </a:extLst>
          </p:cNvPr>
          <p:cNvSpPr txBox="1"/>
          <p:nvPr/>
        </p:nvSpPr>
        <p:spPr>
          <a:xfrm>
            <a:off x="5171466" y="2196500"/>
            <a:ext cx="124862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예측 </a:t>
            </a:r>
            <a:r>
              <a:rPr lang="ko-KR" altLang="en-US" sz="1700" dirty="0" err="1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확률값</a:t>
            </a:r>
            <a:endParaRPr lang="ko-KR" altLang="en-US" sz="1700" dirty="0">
              <a:solidFill>
                <a:srgbClr val="FFFF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8D3688-53B4-BEB3-E458-76B7343EBD14}"/>
              </a:ext>
            </a:extLst>
          </p:cNvPr>
          <p:cNvSpPr txBox="1"/>
          <p:nvPr/>
        </p:nvSpPr>
        <p:spPr>
          <a:xfrm>
            <a:off x="5287237" y="3738537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0.7</a:t>
            </a:r>
            <a:endParaRPr lang="ko-KR" altLang="en-US" sz="1800" dirty="0">
              <a:solidFill>
                <a:srgbClr val="FFFF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248A1EE-1774-2871-5D25-1B80B07B51CC}"/>
              </a:ext>
            </a:extLst>
          </p:cNvPr>
          <p:cNvSpPr txBox="1"/>
          <p:nvPr/>
        </p:nvSpPr>
        <p:spPr>
          <a:xfrm>
            <a:off x="5287237" y="4692235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0.4</a:t>
            </a:r>
            <a:endParaRPr lang="ko-KR" altLang="en-US" sz="1800" dirty="0">
              <a:solidFill>
                <a:srgbClr val="FFFF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C495060-89DE-43C4-B06A-DE16936C1A8E}"/>
              </a:ext>
            </a:extLst>
          </p:cNvPr>
          <p:cNvGrpSpPr/>
          <p:nvPr/>
        </p:nvGrpSpPr>
        <p:grpSpPr>
          <a:xfrm>
            <a:off x="6722059" y="2196499"/>
            <a:ext cx="1185335" cy="2869804"/>
            <a:chOff x="6722059" y="2196499"/>
            <a:chExt cx="1185335" cy="2869804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57F7244-701C-6A7F-B2A3-8F6ECA41B7B3}"/>
                </a:ext>
              </a:extLst>
            </p:cNvPr>
            <p:cNvSpPr txBox="1"/>
            <p:nvPr/>
          </p:nvSpPr>
          <p:spPr>
            <a:xfrm>
              <a:off x="6722059" y="2196499"/>
              <a:ext cx="1185335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00" dirty="0">
                  <a:solidFill>
                    <a:srgbClr val="FFFF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오차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3DB2FA7-A063-C29A-330F-65506164A5A5}"/>
                </a:ext>
              </a:extLst>
            </p:cNvPr>
            <p:cNvSpPr txBox="1"/>
            <p:nvPr/>
          </p:nvSpPr>
          <p:spPr>
            <a:xfrm>
              <a:off x="6829066" y="2811100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rgbClr val="FFFF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0.1</a:t>
              </a:r>
              <a:endParaRPr lang="ko-KR" altLang="en-US" sz="1800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DCD9091-68A6-9F17-27C3-15D2301A6D2C}"/>
                </a:ext>
              </a:extLst>
            </p:cNvPr>
            <p:cNvSpPr txBox="1"/>
            <p:nvPr/>
          </p:nvSpPr>
          <p:spPr>
            <a:xfrm>
              <a:off x="6829066" y="3743273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rgbClr val="FFFF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0.7</a:t>
              </a:r>
              <a:endParaRPr lang="ko-KR" altLang="en-US" sz="1800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A7DF22-78DD-84D9-D085-09D68DF91BE8}"/>
                </a:ext>
              </a:extLst>
            </p:cNvPr>
            <p:cNvSpPr txBox="1"/>
            <p:nvPr/>
          </p:nvSpPr>
          <p:spPr>
            <a:xfrm>
              <a:off x="6829066" y="4696971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rgbClr val="FFFF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0.4</a:t>
              </a:r>
              <a:endParaRPr lang="ko-KR" altLang="en-US" sz="1800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17CB472-26ED-4B9F-6D37-A04DCDB60819}"/>
              </a:ext>
            </a:extLst>
          </p:cNvPr>
          <p:cNvSpPr txBox="1"/>
          <p:nvPr/>
        </p:nvSpPr>
        <p:spPr>
          <a:xfrm>
            <a:off x="4744541" y="5401611"/>
            <a:ext cx="4888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오차를 제대로 파악하기 위해서는 </a:t>
            </a:r>
            <a:r>
              <a:rPr lang="ko-KR" altLang="en-US" sz="20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예측확률과 실제 정답의 범위</a:t>
            </a:r>
            <a:r>
              <a:rPr lang="en-US" altLang="ko-KR" sz="20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(0~1)</a:t>
            </a:r>
            <a:r>
              <a: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같아야 비교가능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7A7CA7-72D6-AF01-7A5B-5B58B2603A7C}"/>
              </a:ext>
            </a:extLst>
          </p:cNvPr>
          <p:cNvSpPr/>
          <p:nvPr/>
        </p:nvSpPr>
        <p:spPr>
          <a:xfrm>
            <a:off x="4422507" y="2897109"/>
            <a:ext cx="167599" cy="1794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DFCEF30-B5E1-16FE-6621-F6344469A272}"/>
              </a:ext>
            </a:extLst>
          </p:cNvPr>
          <p:cNvSpPr txBox="1"/>
          <p:nvPr/>
        </p:nvSpPr>
        <p:spPr>
          <a:xfrm>
            <a:off x="4433783" y="3084240"/>
            <a:ext cx="87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sigmoid</a:t>
            </a:r>
            <a:endParaRPr lang="ko-KR" altLang="en-US" sz="1400" dirty="0">
              <a:solidFill>
                <a:srgbClr val="00B05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DEAF91B-4168-3081-672D-4CF820C04B70}"/>
              </a:ext>
            </a:extLst>
          </p:cNvPr>
          <p:cNvSpPr/>
          <p:nvPr/>
        </p:nvSpPr>
        <p:spPr>
          <a:xfrm>
            <a:off x="4422506" y="3810636"/>
            <a:ext cx="167599" cy="1794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CDCCCB1-253D-0049-2119-0C6371566CEE}"/>
              </a:ext>
            </a:extLst>
          </p:cNvPr>
          <p:cNvSpPr/>
          <p:nvPr/>
        </p:nvSpPr>
        <p:spPr>
          <a:xfrm>
            <a:off x="4426919" y="4769147"/>
            <a:ext cx="167599" cy="1794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34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pic>
        <p:nvPicPr>
          <p:cNvPr id="2050" name="Picture 2" descr="ìíí¸ë§¥ì¤ í¨ì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870" y="3032339"/>
            <a:ext cx="4864370" cy="261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976673" y="1211062"/>
            <a:ext cx="7784874" cy="1468120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소프트맥스</a:t>
            </a:r>
            <a:r>
              <a:rPr lang="en-US" altLang="ko-KR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softmax</a:t>
            </a:r>
            <a:r>
              <a:rPr lang="en-US" altLang="ko-KR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ko-KR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함수 → 다중분류</a:t>
            </a:r>
            <a:endParaRPr lang="en-US" altLang="ko-KR" sz="3200" dirty="0">
              <a:solidFill>
                <a:schemeClr val="accent4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다중분류에서 레이블 값에 대한 각 </a:t>
            </a:r>
            <a:r>
              <a:rPr lang="ko-KR" altLang="en-US" sz="20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퍼셉트론의</a:t>
            </a:r>
            <a:r>
              <a: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예측 확률의 합을 </a:t>
            </a:r>
            <a:r>
              <a:rPr lang="en-US" altLang="ko-KR" sz="20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설정</a:t>
            </a:r>
            <a:endParaRPr lang="en-US" altLang="ko-KR" sz="2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sigmoid</a:t>
            </a:r>
            <a:r>
              <a:rPr lang="ko-KR" altLang="en-US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비해 </a:t>
            </a:r>
            <a:r>
              <a:rPr lang="ko-KR" altLang="en-US" sz="20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예측 오차의 평균을 줄여주는 효과</a:t>
            </a:r>
            <a:endParaRPr lang="en-US" altLang="ko-KR" sz="2000" dirty="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057D94-5E2F-4729-B245-DA6B3E1C5900}"/>
              </a:ext>
            </a:extLst>
          </p:cNvPr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활성화 함수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(Activation Function)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정리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9125A1E-3C57-5601-6F48-2F444568E5BD}"/>
              </a:ext>
            </a:extLst>
          </p:cNvPr>
          <p:cNvGrpSpPr/>
          <p:nvPr/>
        </p:nvGrpSpPr>
        <p:grpSpPr>
          <a:xfrm>
            <a:off x="4032861" y="3963526"/>
            <a:ext cx="5169154" cy="1558044"/>
            <a:chOff x="4032861" y="3963526"/>
            <a:chExt cx="5169154" cy="155804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E7195C7-A750-A540-3EDE-82AEA7FD196C}"/>
                </a:ext>
              </a:extLst>
            </p:cNvPr>
            <p:cNvSpPr/>
            <p:nvPr/>
          </p:nvSpPr>
          <p:spPr>
            <a:xfrm>
              <a:off x="4032861" y="3963526"/>
              <a:ext cx="3132869" cy="1558044"/>
            </a:xfrm>
            <a:prstGeom prst="rect">
              <a:avLst/>
            </a:prstGeom>
            <a:noFill/>
            <a:ln w="317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E1A6B4-EF74-6069-ADB5-E3428E18C29B}"/>
                </a:ext>
              </a:extLst>
            </p:cNvPr>
            <p:cNvSpPr txBox="1"/>
            <p:nvPr/>
          </p:nvSpPr>
          <p:spPr>
            <a:xfrm>
              <a:off x="7302144" y="4424320"/>
              <a:ext cx="189987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>
                  <a:solidFill>
                    <a:srgbClr val="FFC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입력값들의</a:t>
              </a:r>
              <a:br>
                <a:rPr lang="en-US" altLang="ko-KR" sz="1800">
                  <a:solidFill>
                    <a:srgbClr val="FFC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</a:br>
              <a:r>
                <a:rPr lang="ko-KR" altLang="en-US" sz="1800">
                  <a:solidFill>
                    <a:srgbClr val="FFC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지수함수의 합</a:t>
              </a:r>
              <a:endParaRPr lang="ko-KR" altLang="en-US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137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294412" y="746325"/>
            <a:ext cx="7556864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소프트맥스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3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softmax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함수 코드 구현</a:t>
            </a:r>
            <a:endParaRPr lang="en-US" altLang="ko-KR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796" y="1335487"/>
            <a:ext cx="5511595" cy="53622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B962FDE-57A5-4CFC-9230-140CEC713228}"/>
              </a:ext>
            </a:extLst>
          </p:cNvPr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활성화 함수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(Activation Function)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정리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352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 유형에 따른 활성화 함수와 손실함수의 종류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FC35AE7-D0F8-451F-83FC-A79836239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700220"/>
              </p:ext>
            </p:extLst>
          </p:nvPr>
        </p:nvGraphicFramePr>
        <p:xfrm>
          <a:off x="692907" y="1639343"/>
          <a:ext cx="8520185" cy="253198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127207">
                  <a:extLst>
                    <a:ext uri="{9D8B030D-6E8A-4147-A177-3AD203B41FA5}">
                      <a16:colId xmlns:a16="http://schemas.microsoft.com/office/drawing/2014/main" val="3709969278"/>
                    </a:ext>
                  </a:extLst>
                </a:gridCol>
                <a:gridCol w="3124221">
                  <a:extLst>
                    <a:ext uri="{9D8B030D-6E8A-4147-A177-3AD203B41FA5}">
                      <a16:colId xmlns:a16="http://schemas.microsoft.com/office/drawing/2014/main" val="5373340"/>
                    </a:ext>
                  </a:extLst>
                </a:gridCol>
                <a:gridCol w="3268757">
                  <a:extLst>
                    <a:ext uri="{9D8B030D-6E8A-4147-A177-3AD203B41FA5}">
                      <a16:colId xmlns:a16="http://schemas.microsoft.com/office/drawing/2014/main" val="1117834728"/>
                    </a:ext>
                  </a:extLst>
                </a:gridCol>
              </a:tblGrid>
              <a:tr h="5575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유 형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accent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출력층</a:t>
                      </a:r>
                      <a:r>
                        <a:rPr lang="ko-KR" altLang="en-US" sz="2000" dirty="0">
                          <a:solidFill>
                            <a:schemeClr val="accent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활성화 함수</a:t>
                      </a:r>
                      <a:r>
                        <a:rPr lang="en-US" altLang="ko-KR" sz="2000" dirty="0">
                          <a:solidFill>
                            <a:schemeClr val="accent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(activation)</a:t>
                      </a:r>
                      <a:endParaRPr lang="ko-KR" altLang="en-US" sz="2000" dirty="0">
                        <a:solidFill>
                          <a:schemeClr val="accent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손실함수</a:t>
                      </a:r>
                      <a:r>
                        <a:rPr lang="en-US" altLang="ko-KR" sz="2000" dirty="0">
                          <a:solidFill>
                            <a:schemeClr val="accent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(=</a:t>
                      </a:r>
                      <a:r>
                        <a:rPr lang="ko-KR" altLang="en-US" sz="2000" dirty="0">
                          <a:solidFill>
                            <a:schemeClr val="accent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비용함수</a:t>
                      </a:r>
                      <a:r>
                        <a:rPr lang="en-US" altLang="ko-KR" sz="2000" dirty="0">
                          <a:solidFill>
                            <a:schemeClr val="accent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accent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(loss)</a:t>
                      </a:r>
                      <a:endParaRPr lang="ko-KR" altLang="en-US" sz="2000" dirty="0">
                        <a:solidFill>
                          <a:schemeClr val="accent2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700022"/>
                  </a:ext>
                </a:extLst>
              </a:tr>
              <a:tr h="6103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회귀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623415"/>
                  </a:ext>
                </a:extLst>
              </a:tr>
              <a:tr h="610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accent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r>
                        <a:rPr lang="ko-KR" altLang="en-US" sz="1800" dirty="0">
                          <a:solidFill>
                            <a:schemeClr val="accent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진 분류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552932"/>
                  </a:ext>
                </a:extLst>
              </a:tr>
              <a:tr h="6103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accent2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다중 분류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4366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BAA8CF2-ACFA-4DF4-AC16-E56B53DC7DF6}"/>
              </a:ext>
            </a:extLst>
          </p:cNvPr>
          <p:cNvSpPr txBox="1"/>
          <p:nvPr/>
        </p:nvSpPr>
        <p:spPr>
          <a:xfrm>
            <a:off x="2838893" y="2466757"/>
            <a:ext cx="308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linear(</a:t>
            </a:r>
            <a:r>
              <a:rPr lang="ko-KR" altLang="en-US" sz="1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항등</a:t>
            </a:r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함수</a:t>
            </a:r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275F7-4C72-4F42-ABC8-ABC032F2E22B}"/>
              </a:ext>
            </a:extLst>
          </p:cNvPr>
          <p:cNvSpPr txBox="1"/>
          <p:nvPr/>
        </p:nvSpPr>
        <p:spPr>
          <a:xfrm>
            <a:off x="2838892" y="3070301"/>
            <a:ext cx="308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sigmoid(</a:t>
            </a:r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로지스틱 함수</a:t>
            </a:r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6F30D1-FCC1-4592-B5FD-B8624703C416}"/>
              </a:ext>
            </a:extLst>
          </p:cNvPr>
          <p:cNvSpPr txBox="1"/>
          <p:nvPr/>
        </p:nvSpPr>
        <p:spPr>
          <a:xfrm>
            <a:off x="2838891" y="3677650"/>
            <a:ext cx="308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softmax</a:t>
            </a:r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소프트맥스</a:t>
            </a:r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함수</a:t>
            </a:r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B541C4-B0EF-4E7E-9FAD-758102C5B460}"/>
              </a:ext>
            </a:extLst>
          </p:cNvPr>
          <p:cNvSpPr txBox="1"/>
          <p:nvPr/>
        </p:nvSpPr>
        <p:spPr>
          <a:xfrm>
            <a:off x="5954231" y="2466757"/>
            <a:ext cx="325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MSE</a:t>
            </a:r>
            <a:endParaRPr lang="ko-KR" altLang="en-US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513EF-1182-439E-9FD7-29BF5CB57F6C}"/>
              </a:ext>
            </a:extLst>
          </p:cNvPr>
          <p:cNvSpPr txBox="1"/>
          <p:nvPr/>
        </p:nvSpPr>
        <p:spPr>
          <a:xfrm>
            <a:off x="5954231" y="3076358"/>
            <a:ext cx="325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binary_crossentropy</a:t>
            </a:r>
            <a:endParaRPr lang="ko-KR" altLang="en-US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4E9A00-F57C-4330-829F-FFD3665CF30A}"/>
              </a:ext>
            </a:extLst>
          </p:cNvPr>
          <p:cNvSpPr txBox="1"/>
          <p:nvPr/>
        </p:nvSpPr>
        <p:spPr>
          <a:xfrm>
            <a:off x="5954230" y="3680100"/>
            <a:ext cx="325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1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categorical_crossentropy</a:t>
            </a:r>
            <a:endParaRPr lang="ko-KR" altLang="en-US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19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12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713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 실습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94412" y="3246378"/>
            <a:ext cx="7556864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iris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신경망으로 풀기 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다중 분류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66969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48828" y="3144230"/>
            <a:ext cx="8408344" cy="1081604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Keras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MNIST </a:t>
            </a:r>
            <a:r>
              <a:rPr lang="ko-KR" altLang="en-US" sz="3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손글씨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이미지 데이터</a:t>
            </a:r>
            <a:endParaRPr lang="en-US" altLang="ko-KR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분류 모델을 만들어보자</a:t>
            </a:r>
            <a:endParaRPr lang="en-US" altLang="ko-KR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62D2D3-4CEC-01A8-38AF-DFBDC42EF5B5}"/>
              </a:ext>
            </a:extLst>
          </p:cNvPr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 실습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225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358210" y="32238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 실습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0EAB42-6B07-4406-98E2-4CEDE3F8E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616" y="2139140"/>
            <a:ext cx="5330400" cy="30759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D15F938-8748-1E56-A47C-53E822DB3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78" y="1652167"/>
            <a:ext cx="4024906" cy="404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13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358210" y="32238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 실습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8828" y="3144230"/>
            <a:ext cx="8408344" cy="1081604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Keras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패션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 데이터</a:t>
            </a:r>
            <a:endParaRPr lang="en-US" altLang="ko-KR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분류 모델을 만들어보자</a:t>
            </a:r>
          </a:p>
        </p:txBody>
      </p:sp>
    </p:spTree>
    <p:extLst>
      <p:ext uri="{BB962C8B-B14F-4D97-AF65-F5344CB8AC3E}">
        <p14:creationId xmlns:p14="http://schemas.microsoft.com/office/powerpoint/2010/main" val="2782664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학습목표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28519" y="1157495"/>
            <a:ext cx="8771862" cy="4276325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활성화 함수의 개념을 이해 하고 종류를 알 수 있다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오차역전파의 개념을 이해 할 수 있다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다양한 </a:t>
            </a:r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경사하강법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종류를 알 수 있다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Keras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활용해 다양한 </a:t>
            </a:r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경사하강법을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적용 할 수 있다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2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3427062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9443">
            <a:off x="5933844" y="3518420"/>
            <a:ext cx="683268" cy="68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33980" y="1208866"/>
            <a:ext cx="6802425" cy="1543269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오차 역전파</a:t>
            </a:r>
            <a:endParaRPr lang="en-US" altLang="ko-KR" sz="540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(Back Propagation)</a:t>
            </a:r>
            <a:endParaRPr lang="en-US" altLang="ko-KR" sz="5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535147" y="4935181"/>
            <a:ext cx="2765425" cy="647700"/>
          </a:xfrm>
          <a:prstGeom prst="roundRect">
            <a:avLst>
              <a:gd name="adj" fmla="val 50000"/>
            </a:avLst>
          </a:prstGeom>
          <a:solidFill>
            <a:srgbClr val="21242D"/>
          </a:solidFill>
          <a:ln>
            <a:noFill/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81" tIns="47892" rIns="95781" bIns="47892" rtlCol="0" anchor="ctr"/>
          <a:lstStyle/>
          <a:p>
            <a:pPr algn="ctr"/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START</a:t>
            </a:r>
            <a:endParaRPr lang="ko-KR" altLang="en-US" sz="2500" dirty="0">
              <a:solidFill>
                <a:prstClr val="white">
                  <a:lumMod val="95000"/>
                </a:prst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3802">
            <a:off x="3155464" y="3384992"/>
            <a:ext cx="836977" cy="83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ê´ë ¨ ì´ë¯¸ì§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ê´ë ¨ ì´ë¯¸ì§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31" y="2927081"/>
            <a:ext cx="1752804" cy="1752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8187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오차 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역전파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(Back Propagation)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6B5330-6491-4623-A4C6-7ED54D1DC408}"/>
              </a:ext>
            </a:extLst>
          </p:cNvPr>
          <p:cNvSpPr/>
          <p:nvPr/>
        </p:nvSpPr>
        <p:spPr>
          <a:xfrm>
            <a:off x="934261" y="1851741"/>
            <a:ext cx="8064884" cy="1943379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순전파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입력 데이터를 입력층에서부터 출력층까지 정방향으로 이동시키며 출력 값을 </a:t>
            </a:r>
            <a:r>
              <a:rPr lang="ko-KR" altLang="en-US" sz="24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예측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 나가는 과정</a:t>
            </a: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역전파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출력층에서 발생한 에러를 </a:t>
            </a:r>
            <a:r>
              <a:rPr lang="ko-KR" altLang="en-US" sz="24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입력층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쪽으로 전파시키면서 최적의 결과를 </a:t>
            </a:r>
            <a:r>
              <a:rPr lang="ko-KR" altLang="en-US" sz="24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 나가는 과정</a:t>
            </a: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7C31F2-2591-4290-9131-8A5B8A836960}"/>
              </a:ext>
            </a:extLst>
          </p:cNvPr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오차 </a:t>
            </a:r>
            <a:r>
              <a:rPr lang="ko-KR" altLang="en-US" sz="2800" dirty="0" err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역전파</a:t>
            </a:r>
            <a:r>
              <a:rPr lang="en-US" altLang="ko-KR" sz="28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(Back Propagation)</a:t>
            </a:r>
          </a:p>
        </p:txBody>
      </p:sp>
      <p:pic>
        <p:nvPicPr>
          <p:cNvPr id="18" name="Picture 4" descr="http://i.imgur.com/o8Q7slz.png">
            <a:extLst>
              <a:ext uri="{FF2B5EF4-FFF2-40B4-BE49-F238E27FC236}">
                <a16:creationId xmlns:a16="http://schemas.microsoft.com/office/drawing/2014/main" id="{A110F952-2FB9-4B49-81F6-F7E89C5F6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2769" y="4339235"/>
            <a:ext cx="3500462" cy="14923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E2D7EED-0D22-4BB2-9C41-549553ADF675}"/>
              </a:ext>
            </a:extLst>
          </p:cNvPr>
          <p:cNvSpPr txBox="1"/>
          <p:nvPr/>
        </p:nvSpPr>
        <p:spPr>
          <a:xfrm>
            <a:off x="4527195" y="3947337"/>
            <a:ext cx="121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순전파</a:t>
            </a:r>
            <a:endParaRPr lang="ko-KR" altLang="en-US" sz="2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032320-D81E-44E9-A231-9FB981270A6C}"/>
              </a:ext>
            </a:extLst>
          </p:cNvPr>
          <p:cNvSpPr txBox="1"/>
          <p:nvPr/>
        </p:nvSpPr>
        <p:spPr>
          <a:xfrm>
            <a:off x="4527195" y="5823361"/>
            <a:ext cx="121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역전파</a:t>
            </a:r>
            <a:endParaRPr lang="ko-KR" altLang="en-US" sz="2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143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오차 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역전파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(Back Propagation)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52007E-C856-4EB2-892A-40FE942D0823}"/>
              </a:ext>
            </a:extLst>
          </p:cNvPr>
          <p:cNvSpPr/>
          <p:nvPr/>
        </p:nvSpPr>
        <p:spPr>
          <a:xfrm>
            <a:off x="2353570" y="3087120"/>
            <a:ext cx="1265930" cy="1030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Model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알고리즘</a:t>
            </a:r>
            <a:r>
              <a:rPr lang="en-US" altLang="ko-KR" sz="20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3" name="오른쪽 화살표 14">
            <a:extLst>
              <a:ext uri="{FF2B5EF4-FFF2-40B4-BE49-F238E27FC236}">
                <a16:creationId xmlns:a16="http://schemas.microsoft.com/office/drawing/2014/main" id="{B5620D2A-43E7-47FE-B211-C3CE53C0CDA6}"/>
              </a:ext>
            </a:extLst>
          </p:cNvPr>
          <p:cNvSpPr/>
          <p:nvPr/>
        </p:nvSpPr>
        <p:spPr>
          <a:xfrm>
            <a:off x="1568395" y="3417351"/>
            <a:ext cx="641445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097623-EC08-4F53-B8E7-5F8016FDE185}"/>
              </a:ext>
            </a:extLst>
          </p:cNvPr>
          <p:cNvSpPr/>
          <p:nvPr/>
        </p:nvSpPr>
        <p:spPr>
          <a:xfrm>
            <a:off x="61982" y="3192051"/>
            <a:ext cx="1458788" cy="98927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</a:t>
            </a:r>
          </a:p>
          <a:p>
            <a:pPr algn="ctr"/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입력데이터</a:t>
            </a: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35" name="오른쪽 화살표 19">
            <a:extLst>
              <a:ext uri="{FF2B5EF4-FFF2-40B4-BE49-F238E27FC236}">
                <a16:creationId xmlns:a16="http://schemas.microsoft.com/office/drawing/2014/main" id="{DE79CD03-5484-4609-A555-EFDC78EC0B5C}"/>
              </a:ext>
            </a:extLst>
          </p:cNvPr>
          <p:cNvSpPr/>
          <p:nvPr/>
        </p:nvSpPr>
        <p:spPr>
          <a:xfrm>
            <a:off x="3821978" y="3424416"/>
            <a:ext cx="1272853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DE14069-9481-4601-80D4-DA1A61E0E59A}"/>
              </a:ext>
            </a:extLst>
          </p:cNvPr>
          <p:cNvGrpSpPr/>
          <p:nvPr/>
        </p:nvGrpSpPr>
        <p:grpSpPr>
          <a:xfrm>
            <a:off x="5009105" y="3055019"/>
            <a:ext cx="947267" cy="1120929"/>
            <a:chOff x="5699612" y="1438349"/>
            <a:chExt cx="947267" cy="112092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CE42AC0-23C2-41B1-A529-B353C52166DD}"/>
                </a:ext>
              </a:extLst>
            </p:cNvPr>
            <p:cNvSpPr/>
            <p:nvPr/>
          </p:nvSpPr>
          <p:spPr>
            <a:xfrm>
              <a:off x="5907593" y="1565454"/>
              <a:ext cx="531307" cy="712273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r>
                <a:rPr lang="en-US" altLang="ko-KR" sz="4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y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0D22B48-1415-4E32-AB9A-AD9B2EA6D3C9}"/>
                </a:ext>
              </a:extLst>
            </p:cNvPr>
            <p:cNvSpPr/>
            <p:nvPr/>
          </p:nvSpPr>
          <p:spPr>
            <a:xfrm>
              <a:off x="5955217" y="1438349"/>
              <a:ext cx="531307" cy="650717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r>
                <a:rPr lang="en-US" altLang="ko-KR" sz="3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^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EAC401C-3925-4242-987E-B9D199D22744}"/>
                </a:ext>
              </a:extLst>
            </p:cNvPr>
            <p:cNvSpPr/>
            <p:nvPr/>
          </p:nvSpPr>
          <p:spPr>
            <a:xfrm>
              <a:off x="5699612" y="2185560"/>
              <a:ext cx="947267" cy="373718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r>
                <a:rPr lang="en-US" altLang="ko-KR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</a:t>
              </a:r>
              <a:r>
                <a:rPr lang="ko-KR" altLang="en-US" sz="18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예측값</a:t>
              </a:r>
              <a:r>
                <a:rPr lang="en-US" altLang="ko-KR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)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229958C-9AEC-433D-8822-2112B2EF912A}"/>
              </a:ext>
            </a:extLst>
          </p:cNvPr>
          <p:cNvSpPr/>
          <p:nvPr/>
        </p:nvSpPr>
        <p:spPr>
          <a:xfrm>
            <a:off x="3678047" y="3807604"/>
            <a:ext cx="1458788" cy="37371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예측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7" name="오른쪽 화살표 28">
            <a:extLst>
              <a:ext uri="{FF2B5EF4-FFF2-40B4-BE49-F238E27FC236}">
                <a16:creationId xmlns:a16="http://schemas.microsoft.com/office/drawing/2014/main" id="{0D3CE95C-B818-4217-B9E9-9D9E844BAF5D}"/>
              </a:ext>
            </a:extLst>
          </p:cNvPr>
          <p:cNvSpPr/>
          <p:nvPr/>
        </p:nvSpPr>
        <p:spPr>
          <a:xfrm>
            <a:off x="5928864" y="3424416"/>
            <a:ext cx="641445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F13A6FC-1354-4086-8BEF-FF03C0B72E2C}"/>
              </a:ext>
            </a:extLst>
          </p:cNvPr>
          <p:cNvSpPr/>
          <p:nvPr/>
        </p:nvSpPr>
        <p:spPr>
          <a:xfrm>
            <a:off x="6721297" y="3298560"/>
            <a:ext cx="593701" cy="59370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5B96146-70A4-4426-947E-ABAA79FBFD1B}"/>
              </a:ext>
            </a:extLst>
          </p:cNvPr>
          <p:cNvCxnSpPr/>
          <p:nvPr/>
        </p:nvCxnSpPr>
        <p:spPr>
          <a:xfrm>
            <a:off x="6869722" y="3595411"/>
            <a:ext cx="29685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화살표 31">
            <a:extLst>
              <a:ext uri="{FF2B5EF4-FFF2-40B4-BE49-F238E27FC236}">
                <a16:creationId xmlns:a16="http://schemas.microsoft.com/office/drawing/2014/main" id="{F3663B08-1A62-4AA6-A5EB-479A81285B15}"/>
              </a:ext>
            </a:extLst>
          </p:cNvPr>
          <p:cNvSpPr/>
          <p:nvPr/>
        </p:nvSpPr>
        <p:spPr>
          <a:xfrm rot="5400000">
            <a:off x="6697424" y="2683342"/>
            <a:ext cx="641445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D778CFF-B8E9-4A0F-93B0-D2B95F79BD56}"/>
              </a:ext>
            </a:extLst>
          </p:cNvPr>
          <p:cNvGrpSpPr/>
          <p:nvPr/>
        </p:nvGrpSpPr>
        <p:grpSpPr>
          <a:xfrm>
            <a:off x="6544513" y="1478595"/>
            <a:ext cx="947267" cy="993824"/>
            <a:chOff x="5699612" y="1565454"/>
            <a:chExt cx="947267" cy="993824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5072696-3AE4-4810-B693-F438348268DB}"/>
                </a:ext>
              </a:extLst>
            </p:cNvPr>
            <p:cNvSpPr/>
            <p:nvPr/>
          </p:nvSpPr>
          <p:spPr>
            <a:xfrm>
              <a:off x="5907593" y="1565454"/>
              <a:ext cx="531307" cy="712273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r>
                <a:rPr lang="en-US" altLang="ko-KR" sz="4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y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E7911A6-A2F6-45C0-9376-F2743AD7974A}"/>
                </a:ext>
              </a:extLst>
            </p:cNvPr>
            <p:cNvSpPr/>
            <p:nvPr/>
          </p:nvSpPr>
          <p:spPr>
            <a:xfrm>
              <a:off x="5699612" y="2185560"/>
              <a:ext cx="947267" cy="373718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r>
                <a:rPr lang="en-US" altLang="ko-KR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</a:t>
              </a:r>
              <a:r>
                <a:rPr lang="ko-KR" altLang="en-US" sz="18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실제값</a:t>
              </a:r>
              <a:r>
                <a:rPr lang="en-US" altLang="ko-KR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)</a:t>
              </a:r>
            </a:p>
          </p:txBody>
        </p:sp>
      </p:grpSp>
      <p:sp>
        <p:nvSpPr>
          <p:cNvPr id="55" name="오른쪽 화살표 39">
            <a:extLst>
              <a:ext uri="{FF2B5EF4-FFF2-40B4-BE49-F238E27FC236}">
                <a16:creationId xmlns:a16="http://schemas.microsoft.com/office/drawing/2014/main" id="{A5F7DA68-D27D-4235-A15A-08FC6D1E50A2}"/>
              </a:ext>
            </a:extLst>
          </p:cNvPr>
          <p:cNvSpPr/>
          <p:nvPr/>
        </p:nvSpPr>
        <p:spPr>
          <a:xfrm>
            <a:off x="7444155" y="3424416"/>
            <a:ext cx="641445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842D243-29CB-4926-9E67-C1F350673487}"/>
              </a:ext>
            </a:extLst>
          </p:cNvPr>
          <p:cNvSpPr/>
          <p:nvPr/>
        </p:nvSpPr>
        <p:spPr>
          <a:xfrm>
            <a:off x="8049551" y="3239273"/>
            <a:ext cx="1888611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performance</a:t>
            </a:r>
          </a:p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measure</a:t>
            </a:r>
          </a:p>
        </p:txBody>
      </p:sp>
      <p:sp>
        <p:nvSpPr>
          <p:cNvPr id="57" name="오른쪽 화살표 43">
            <a:extLst>
              <a:ext uri="{FF2B5EF4-FFF2-40B4-BE49-F238E27FC236}">
                <a16:creationId xmlns:a16="http://schemas.microsoft.com/office/drawing/2014/main" id="{7FBEE2A0-8ADB-4873-93C1-E13AF2DECEEB}"/>
              </a:ext>
            </a:extLst>
          </p:cNvPr>
          <p:cNvSpPr/>
          <p:nvPr/>
        </p:nvSpPr>
        <p:spPr>
          <a:xfrm rot="5400000">
            <a:off x="6704111" y="4187651"/>
            <a:ext cx="641445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707CD89-EC69-496A-9408-9D3F9A2C9431}"/>
              </a:ext>
            </a:extLst>
          </p:cNvPr>
          <p:cNvSpPr/>
          <p:nvPr/>
        </p:nvSpPr>
        <p:spPr>
          <a:xfrm>
            <a:off x="7133603" y="3942021"/>
            <a:ext cx="531307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767D380-44F9-4E23-8B65-CB0B8339BE1A}"/>
              </a:ext>
            </a:extLst>
          </p:cNvPr>
          <p:cNvGrpSpPr/>
          <p:nvPr/>
        </p:nvGrpSpPr>
        <p:grpSpPr>
          <a:xfrm>
            <a:off x="6391930" y="4789886"/>
            <a:ext cx="1286168" cy="721732"/>
            <a:chOff x="6711116" y="4306991"/>
            <a:chExt cx="1286168" cy="72173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6A474B3-EDB7-4511-9D0C-829A4134586C}"/>
                </a:ext>
              </a:extLst>
            </p:cNvPr>
            <p:cNvSpPr/>
            <p:nvPr/>
          </p:nvSpPr>
          <p:spPr>
            <a:xfrm>
              <a:off x="6721297" y="4330380"/>
              <a:ext cx="1275987" cy="650717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loss</a:t>
              </a:r>
            </a:p>
            <a:p>
              <a:pPr algn="ctr"/>
              <a:r>
                <a:rPr lang="en-US" altLang="ko-KR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function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5662514-D408-4D0B-8EEC-0774A6506B3F}"/>
                </a:ext>
              </a:extLst>
            </p:cNvPr>
            <p:cNvSpPr/>
            <p:nvPr/>
          </p:nvSpPr>
          <p:spPr>
            <a:xfrm>
              <a:off x="6711116" y="4306991"/>
              <a:ext cx="1237987" cy="721732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5027F9A-894F-45F7-9DF5-81A5E886F00D}"/>
              </a:ext>
            </a:extLst>
          </p:cNvPr>
          <p:cNvSpPr/>
          <p:nvPr/>
        </p:nvSpPr>
        <p:spPr>
          <a:xfrm>
            <a:off x="8140595" y="3170528"/>
            <a:ext cx="1714441" cy="81856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3" name="꺾인 연결선 63">
            <a:extLst>
              <a:ext uri="{FF2B5EF4-FFF2-40B4-BE49-F238E27FC236}">
                <a16:creationId xmlns:a16="http://schemas.microsoft.com/office/drawing/2014/main" id="{0619CD83-E2CC-4E40-8A0A-9387E20A664F}"/>
              </a:ext>
            </a:extLst>
          </p:cNvPr>
          <p:cNvCxnSpPr>
            <a:stCxn id="96" idx="1"/>
            <a:endCxn id="64" idx="2"/>
          </p:cNvCxnSpPr>
          <p:nvPr/>
        </p:nvCxnSpPr>
        <p:spPr>
          <a:xfrm rot="10800000">
            <a:off x="3043685" y="4275670"/>
            <a:ext cx="1053138" cy="883071"/>
          </a:xfrm>
          <a:prstGeom prst="bentConnector2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1D2C373-A94F-4F2F-A7D0-45D3EDB6B604}"/>
              </a:ext>
            </a:extLst>
          </p:cNvPr>
          <p:cNvSpPr/>
          <p:nvPr/>
        </p:nvSpPr>
        <p:spPr>
          <a:xfrm>
            <a:off x="2786510" y="3958694"/>
            <a:ext cx="514350" cy="316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00ED697-572E-4473-BB9A-601E68734804}"/>
              </a:ext>
            </a:extLst>
          </p:cNvPr>
          <p:cNvSpPr/>
          <p:nvPr/>
        </p:nvSpPr>
        <p:spPr>
          <a:xfrm>
            <a:off x="780651" y="1464657"/>
            <a:ext cx="2938015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MLP, CNN, RNN</a:t>
            </a:r>
          </a:p>
        </p:txBody>
      </p:sp>
      <p:sp>
        <p:nvSpPr>
          <p:cNvPr id="66" name="오른쪽 화살표 78">
            <a:extLst>
              <a:ext uri="{FF2B5EF4-FFF2-40B4-BE49-F238E27FC236}">
                <a16:creationId xmlns:a16="http://schemas.microsoft.com/office/drawing/2014/main" id="{4C78F63F-A00A-4D37-9013-B95058615E3D}"/>
              </a:ext>
            </a:extLst>
          </p:cNvPr>
          <p:cNvSpPr/>
          <p:nvPr/>
        </p:nvSpPr>
        <p:spPr>
          <a:xfrm rot="3330860">
            <a:off x="2037719" y="2290528"/>
            <a:ext cx="1222247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09C22C7-6068-4336-8A58-C81C85A32348}"/>
              </a:ext>
            </a:extLst>
          </p:cNvPr>
          <p:cNvGrpSpPr/>
          <p:nvPr/>
        </p:nvGrpSpPr>
        <p:grpSpPr>
          <a:xfrm>
            <a:off x="4079814" y="4797874"/>
            <a:ext cx="1275987" cy="721732"/>
            <a:chOff x="6694107" y="4306991"/>
            <a:chExt cx="1275987" cy="721732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41D18A2E-EED2-43F4-80A5-7785920B0E54}"/>
                </a:ext>
              </a:extLst>
            </p:cNvPr>
            <p:cNvSpPr/>
            <p:nvPr/>
          </p:nvSpPr>
          <p:spPr>
            <a:xfrm>
              <a:off x="6694107" y="4455757"/>
              <a:ext cx="1275987" cy="373718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optimizer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2E5D752-CFAF-41E6-B1AD-86D7277C7A57}"/>
                </a:ext>
              </a:extLst>
            </p:cNvPr>
            <p:cNvSpPr/>
            <p:nvPr/>
          </p:nvSpPr>
          <p:spPr>
            <a:xfrm>
              <a:off x="6711116" y="4306991"/>
              <a:ext cx="1237987" cy="721732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E8D4F509-6C83-4204-81AD-A84910D4D764}"/>
              </a:ext>
            </a:extLst>
          </p:cNvPr>
          <p:cNvCxnSpPr>
            <a:stCxn id="95" idx="3"/>
            <a:endCxn id="60" idx="1"/>
          </p:cNvCxnSpPr>
          <p:nvPr/>
        </p:nvCxnSpPr>
        <p:spPr>
          <a:xfrm>
            <a:off x="5355801" y="5133499"/>
            <a:ext cx="1046310" cy="513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2FC1F6-3A48-4745-8953-118ADE3A173A}"/>
              </a:ext>
            </a:extLst>
          </p:cNvPr>
          <p:cNvSpPr/>
          <p:nvPr/>
        </p:nvSpPr>
        <p:spPr>
          <a:xfrm>
            <a:off x="1426465" y="2622701"/>
            <a:ext cx="5231284" cy="16402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D8093E-39BB-49F5-9BB7-7B605269CCF1}"/>
              </a:ext>
            </a:extLst>
          </p:cNvPr>
          <p:cNvSpPr/>
          <p:nvPr/>
        </p:nvSpPr>
        <p:spPr>
          <a:xfrm>
            <a:off x="2580275" y="3945639"/>
            <a:ext cx="5405727" cy="1758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0D83D1F-C983-48FA-A20E-0C0F961BF46F}"/>
              </a:ext>
            </a:extLst>
          </p:cNvPr>
          <p:cNvSpPr/>
          <p:nvPr/>
        </p:nvSpPr>
        <p:spPr>
          <a:xfrm>
            <a:off x="3349611" y="1738838"/>
            <a:ext cx="1514667" cy="83538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순전파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예측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99DB64C-8FCF-4F91-B5A2-EC9AB11DD1C1}"/>
              </a:ext>
            </a:extLst>
          </p:cNvPr>
          <p:cNvSpPr/>
          <p:nvPr/>
        </p:nvSpPr>
        <p:spPr>
          <a:xfrm>
            <a:off x="1029349" y="4537056"/>
            <a:ext cx="1514667" cy="83538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역전파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703032-4460-DA3E-58B0-020329B14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143000"/>
            <a:ext cx="6096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EA3BC-7BE8-D14D-82DF-A5E0B90F7B32}"/>
              </a:ext>
            </a:extLst>
          </p:cNvPr>
          <p:cNvSpPr txBox="1"/>
          <p:nvPr/>
        </p:nvSpPr>
        <p:spPr>
          <a:xfrm>
            <a:off x="53071" y="6516715"/>
            <a:ext cx="703436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>
                <a:solidFill>
                  <a:schemeClr val="bg1"/>
                </a:solidFill>
              </a:rPr>
              <a:t>출처</a:t>
            </a:r>
            <a:r>
              <a:rPr lang="en-US" altLang="ko-KR" sz="1050">
                <a:solidFill>
                  <a:schemeClr val="bg1"/>
                </a:solidFill>
              </a:rPr>
              <a:t>:</a:t>
            </a:r>
            <a:r>
              <a:rPr lang="ko-KR" altLang="en-US" sz="1050">
                <a:solidFill>
                  <a:schemeClr val="bg1"/>
                </a:solidFill>
              </a:rPr>
              <a:t>https://machinelearningknowledge.ai/animated-explanation-of-feed-forward-neural-network-architecture/</a:t>
            </a:r>
          </a:p>
        </p:txBody>
      </p:sp>
    </p:spTree>
    <p:extLst>
      <p:ext uri="{BB962C8B-B14F-4D97-AF65-F5344CB8AC3E}">
        <p14:creationId xmlns:p14="http://schemas.microsoft.com/office/powerpoint/2010/main" val="279882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9" grpId="0" animBg="1"/>
      <p:bldP spid="100" grpId="0"/>
      <p:bldP spid="10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60" name="내용 개체 틀 1">
            <a:extLst>
              <a:ext uri="{FF2B5EF4-FFF2-40B4-BE49-F238E27FC236}">
                <a16:creationId xmlns:a16="http://schemas.microsoft.com/office/drawing/2014/main" id="{0E650BAF-1B5A-8C43-A5F2-1E9DB3FAB2A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42968" y="1664698"/>
            <a:ext cx="8869022" cy="236536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신경망이 학습하기 위해서는 </a:t>
            </a:r>
            <a:r>
              <a:rPr lang="ko-KR" altLang="en-US" sz="24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경사하강법</a:t>
            </a:r>
            <a:r>
              <a:rPr lang="en-US" altLang="ko-KR" sz="2400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(loss </a:t>
            </a:r>
            <a:r>
              <a:rPr lang="ko-KR" altLang="en-US" sz="2400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함수를 미분</a:t>
            </a:r>
            <a:r>
              <a:rPr lang="en-US" altLang="ko-KR" sz="2400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사용</a:t>
            </a:r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kumimoji="1"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F06AD7-C940-4B5E-9B5D-7D4DCEABA3C5}"/>
              </a:ext>
            </a:extLst>
          </p:cNvPr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손실함수 및 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Sigmoid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함수의 미분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7B5876-D735-452D-88F9-72AA13703C1C}"/>
                  </a:ext>
                </a:extLst>
              </p:cNvPr>
              <p:cNvSpPr txBox="1"/>
              <p:nvPr/>
            </p:nvSpPr>
            <p:spPr>
              <a:xfrm>
                <a:off x="427959" y="2344103"/>
                <a:ext cx="5117856" cy="10065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𝑴𝑺𝑬</m:t>
                      </m:r>
                      <m:r>
                        <a:rPr lang="en-US" altLang="ko-K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altLang="ko-KR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ko-KR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altLang="ko-K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ko-KR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ko-KR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7B5876-D735-452D-88F9-72AA1370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59" y="2344103"/>
                <a:ext cx="5117856" cy="1006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AF6C14C7-39E3-47E9-878E-A09F4E176C8A}"/>
              </a:ext>
            </a:extLst>
          </p:cNvPr>
          <p:cNvSpPr/>
          <p:nvPr/>
        </p:nvSpPr>
        <p:spPr>
          <a:xfrm>
            <a:off x="2988307" y="2630269"/>
            <a:ext cx="883177" cy="47950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6426B4C8-A1ED-4E1A-B587-7E082FAB50A5}"/>
                  </a:ext>
                </a:extLst>
              </p:cNvPr>
              <p:cNvSpPr/>
              <p:nvPr/>
            </p:nvSpPr>
            <p:spPr>
              <a:xfrm>
                <a:off x="698725" y="4515602"/>
                <a:ext cx="643871" cy="64387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6426B4C8-A1ED-4E1A-B587-7E082FAB5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25" y="4515602"/>
                <a:ext cx="643871" cy="6438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1F4312-45E0-4446-94B1-CED681F60D9C}"/>
              </a:ext>
            </a:extLst>
          </p:cNvPr>
          <p:cNvGrpSpPr/>
          <p:nvPr/>
        </p:nvGrpSpPr>
        <p:grpSpPr>
          <a:xfrm>
            <a:off x="1318328" y="4300265"/>
            <a:ext cx="2726827" cy="873540"/>
            <a:chOff x="1262570" y="4148908"/>
            <a:chExt cx="2726827" cy="87354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1A9AEFA-11FC-440C-8670-664E2E4CDC78}"/>
                </a:ext>
              </a:extLst>
            </p:cNvPr>
            <p:cNvCxnSpPr>
              <a:cxnSpLocks/>
            </p:cNvCxnSpPr>
            <p:nvPr/>
          </p:nvCxnSpPr>
          <p:spPr>
            <a:xfrm>
              <a:off x="1275687" y="4681763"/>
              <a:ext cx="840966" cy="0"/>
            </a:xfrm>
            <a:prstGeom prst="line">
              <a:avLst/>
            </a:prstGeom>
            <a:ln w="5715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A4EC7B37-A7E0-40B5-8716-A7C0EFD45E41}"/>
                    </a:ext>
                  </a:extLst>
                </p:cNvPr>
                <p:cNvSpPr/>
                <p:nvPr/>
              </p:nvSpPr>
              <p:spPr>
                <a:xfrm>
                  <a:off x="1262570" y="4148908"/>
                  <a:ext cx="776965" cy="527607"/>
                </a:xfrm>
                <a:prstGeom prst="rect">
                  <a:avLst/>
                </a:prstGeom>
              </p:spPr>
              <p:txBody>
                <a:bodyPr wrap="square" lIns="95781" tIns="47892" rIns="95781" bIns="47892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10X10 Bold" panose="020D0604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ko-KR" sz="2800" dirty="0">
                    <a:solidFill>
                      <a:schemeClr val="bg1"/>
                    </a:solidFill>
                    <a:latin typeface="10X10 Bold" panose="020D0604000000000000" pitchFamily="50" charset="-127"/>
                    <a:ea typeface="10X10 Bold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A4EC7B37-A7E0-40B5-8716-A7C0EFD45E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570" y="4148908"/>
                  <a:ext cx="776965" cy="52760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BC9BE42-7730-4EDA-8367-DA9206BA11DF}"/>
                </a:ext>
              </a:extLst>
            </p:cNvPr>
            <p:cNvGrpSpPr/>
            <p:nvPr/>
          </p:nvGrpSpPr>
          <p:grpSpPr>
            <a:xfrm>
              <a:off x="2179169" y="4364244"/>
              <a:ext cx="643872" cy="658204"/>
              <a:chOff x="807834" y="1955759"/>
              <a:chExt cx="1297201" cy="1326076"/>
            </a:xfrm>
            <a:solidFill>
              <a:schemeClr val="bg1"/>
            </a:solidFill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591FF0EB-CC6B-4AA2-A706-A52DC43562B3}"/>
                  </a:ext>
                </a:extLst>
              </p:cNvPr>
              <p:cNvSpPr/>
              <p:nvPr/>
            </p:nvSpPr>
            <p:spPr>
              <a:xfrm>
                <a:off x="807834" y="1955759"/>
                <a:ext cx="1297201" cy="129720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1187AE8E-ED60-4D5B-9802-01A93E6376A5}"/>
                      </a:ext>
                    </a:extLst>
                  </p:cNvPr>
                  <p:cNvSpPr/>
                  <p:nvPr/>
                </p:nvSpPr>
                <p:spPr>
                  <a:xfrm>
                    <a:off x="1127839" y="2035821"/>
                    <a:ext cx="827690" cy="1246014"/>
                  </a:xfrm>
                  <a:prstGeom prst="rect">
                    <a:avLst/>
                  </a:prstGeom>
                  <a:noFill/>
                </p:spPr>
                <p:txBody>
                  <a:bodyPr wrap="square" lIns="95781" tIns="47892" rIns="95781" bIns="47892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  <a:ea typeface="10X10 Bold" panose="020D0604000000000000" pitchFamily="50" charset="-127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ko-KR" sz="1400" b="1" i="1">
                                  <a:latin typeface="Cambria Math"/>
                                  <a:ea typeface="10X10 Bold" panose="020D0604000000000000" pitchFamily="50" charset="-127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en-US" altLang="ko-KR" sz="1400" dirty="0">
                      <a:solidFill>
                        <a:schemeClr val="tx1"/>
                      </a:solidFill>
                      <a:latin typeface="10X10 Bold" panose="020D0604000000000000" pitchFamily="50" charset="-127"/>
                      <a:ea typeface="10X10 Bold" panose="020D0604000000000000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1187AE8E-ED60-4D5B-9802-01A93E6376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7839" y="2035821"/>
                    <a:ext cx="827690" cy="124601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58209" t="-113725" r="-125373" b="-16470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983AB9F-ABAE-4A57-812A-B5A3BD126CAC}"/>
                </a:ext>
              </a:extLst>
            </p:cNvPr>
            <p:cNvCxnSpPr>
              <a:cxnSpLocks/>
              <a:stCxn id="22" idx="6"/>
              <a:endCxn id="20" idx="1"/>
            </p:cNvCxnSpPr>
            <p:nvPr/>
          </p:nvCxnSpPr>
          <p:spPr>
            <a:xfrm flipV="1">
              <a:off x="2823041" y="4682391"/>
              <a:ext cx="478806" cy="3789"/>
            </a:xfrm>
            <a:prstGeom prst="line">
              <a:avLst/>
            </a:prstGeom>
            <a:ln w="5715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43DECE54-458F-4766-8394-A24CB7F6848C}"/>
                    </a:ext>
                  </a:extLst>
                </p:cNvPr>
                <p:cNvSpPr/>
                <p:nvPr/>
              </p:nvSpPr>
              <p:spPr>
                <a:xfrm>
                  <a:off x="3301847" y="4495532"/>
                  <a:ext cx="687550" cy="373718"/>
                </a:xfrm>
                <a:prstGeom prst="rect">
                  <a:avLst/>
                </a:prstGeom>
                <a:ln w="28575">
                  <a:solidFill>
                    <a:schemeClr val="bg1"/>
                  </a:solidFill>
                </a:ln>
              </p:spPr>
              <p:txBody>
                <a:bodyPr wrap="square" lIns="95781" tIns="47892" rIns="95781" bIns="47892">
                  <a:spAutoFit/>
                </a:bodyPr>
                <a:lstStyle/>
                <a:p>
                  <a:pPr algn="ctr"/>
                  <a:r>
                    <a:rPr lang="en-US" altLang="ko-KR" sz="1800" b="0" dirty="0">
                      <a:solidFill>
                        <a:schemeClr val="bg1"/>
                      </a:solidFill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</a:rPr>
                    <a:t>h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𝑥</m:t>
                          </m:r>
                        </m:e>
                      </m:d>
                    </m:oMath>
                  </a14:m>
                  <a:endParaRPr lang="en-US" altLang="ko-KR" sz="1800" b="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43DECE54-458F-4766-8394-A24CB7F684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1847" y="4495532"/>
                  <a:ext cx="687550" cy="373718"/>
                </a:xfrm>
                <a:prstGeom prst="rect">
                  <a:avLst/>
                </a:prstGeom>
                <a:blipFill>
                  <a:blip r:embed="rId7"/>
                  <a:stretch>
                    <a:fillRect l="-3390" t="-2985" b="-19403"/>
                  </a:stretch>
                </a:blipFill>
                <a:ln w="28575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9F93B61-C550-4B99-9A50-4560C6740585}"/>
              </a:ext>
            </a:extLst>
          </p:cNvPr>
          <p:cNvCxnSpPr>
            <a:cxnSpLocks/>
            <a:stCxn id="2" idx="2"/>
            <a:endCxn id="32" idx="0"/>
          </p:cNvCxnSpPr>
          <p:nvPr/>
        </p:nvCxnSpPr>
        <p:spPr>
          <a:xfrm flipH="1">
            <a:off x="3180526" y="3109772"/>
            <a:ext cx="249370" cy="105352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관련 이미지">
            <a:extLst>
              <a:ext uri="{FF2B5EF4-FFF2-40B4-BE49-F238E27FC236}">
                <a16:creationId xmlns:a16="http://schemas.microsoft.com/office/drawing/2014/main" id="{4740505D-B760-49AD-BC00-B3ED9BCA7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2" t="5577" r="7493" b="4062"/>
          <a:stretch/>
        </p:blipFill>
        <p:spPr bwMode="auto">
          <a:xfrm>
            <a:off x="5203679" y="2503670"/>
            <a:ext cx="4593345" cy="354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A1E6E0-9D03-440C-A1AB-45CF55F1B7CD}"/>
              </a:ext>
            </a:extLst>
          </p:cNvPr>
          <p:cNvSpPr/>
          <p:nvPr/>
        </p:nvSpPr>
        <p:spPr>
          <a:xfrm>
            <a:off x="2157042" y="4163293"/>
            <a:ext cx="2046968" cy="116361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366C934-7B7C-4CDC-81DD-1255BE8BF25E}"/>
              </a:ext>
            </a:extLst>
          </p:cNvPr>
          <p:cNvSpPr/>
          <p:nvPr/>
        </p:nvSpPr>
        <p:spPr>
          <a:xfrm>
            <a:off x="3318228" y="4580737"/>
            <a:ext cx="769459" cy="4800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5E7E94C-6496-4C2C-8967-E7D89A55178A}"/>
              </a:ext>
            </a:extLst>
          </p:cNvPr>
          <p:cNvCxnSpPr>
            <a:cxnSpLocks/>
          </p:cNvCxnSpPr>
          <p:nvPr/>
        </p:nvCxnSpPr>
        <p:spPr>
          <a:xfrm>
            <a:off x="4077054" y="4843306"/>
            <a:ext cx="11266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44EADF6-261B-46C5-A027-6F0C62A8B2B3}"/>
              </a:ext>
            </a:extLst>
          </p:cNvPr>
          <p:cNvSpPr txBox="1"/>
          <p:nvPr/>
        </p:nvSpPr>
        <p:spPr>
          <a:xfrm>
            <a:off x="2825851" y="2240990"/>
            <a:ext cx="122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err="1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예측값</a:t>
            </a:r>
            <a:endParaRPr lang="ko-KR" altLang="en-US" sz="18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DA2C49-D8B2-42F9-AF8B-15B60F6E2E52}"/>
              </a:ext>
            </a:extLst>
          </p:cNvPr>
          <p:cNvSpPr txBox="1"/>
          <p:nvPr/>
        </p:nvSpPr>
        <p:spPr>
          <a:xfrm>
            <a:off x="2026562" y="3714939"/>
            <a:ext cx="122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퍼셉트론</a:t>
            </a:r>
            <a:endParaRPr lang="ko-KR" altLang="en-US" sz="1800" dirty="0">
              <a:solidFill>
                <a:srgbClr val="00B0F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279FF7-220A-4B96-BE9D-A56ED930154E}"/>
              </a:ext>
            </a:extLst>
          </p:cNvPr>
          <p:cNvSpPr txBox="1"/>
          <p:nvPr/>
        </p:nvSpPr>
        <p:spPr>
          <a:xfrm>
            <a:off x="3359591" y="4163293"/>
            <a:ext cx="122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활성화함수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F8E1E9-F82E-4865-80F2-D2B304CB8163}"/>
              </a:ext>
            </a:extLst>
          </p:cNvPr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오차 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역전파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(Back Propagation)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8CAEDE-DC86-5292-2679-D36629A902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8959" y="4618402"/>
            <a:ext cx="752846" cy="40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9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2" grpId="0" animBg="1"/>
      <p:bldP spid="24" grpId="0" animBg="1"/>
      <p:bldP spid="34" grpId="0"/>
      <p:bldP spid="35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1179" y="782020"/>
            <a:ext cx="4264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Sigmoid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함수의 문제점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오차 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역전파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(Back Propagation)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07A19B-07F2-45C3-9553-E31E55580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42" y="2199739"/>
            <a:ext cx="8016916" cy="300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53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1179" y="782020"/>
            <a:ext cx="56500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Sigmoid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함수의 문제점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기울기 소실 문제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(Vanishing Gradient)</a:t>
            </a:r>
          </a:p>
        </p:txBody>
      </p:sp>
      <p:pic>
        <p:nvPicPr>
          <p:cNvPr id="2" name="Picture 2" descr="vanishing gradient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416" y="1868894"/>
            <a:ext cx="7383167" cy="458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오차 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역전파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(Back Propagation)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358FD3-E28E-4BF0-A9D8-17D1B3C27FBC}"/>
              </a:ext>
            </a:extLst>
          </p:cNvPr>
          <p:cNvSpPr/>
          <p:nvPr/>
        </p:nvSpPr>
        <p:spPr>
          <a:xfrm>
            <a:off x="6954473" y="6048462"/>
            <a:ext cx="1350628" cy="32717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076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활성화 함수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(Activation)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종류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C1AFDC-79AD-480D-8CC6-0FF0B68F1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269" y="1761705"/>
            <a:ext cx="7441462" cy="368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99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999A125-0C6E-5246-BE60-08B797F7E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142"/>
            <a:ext cx="9907233" cy="44567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281815A-A3D1-4FA1-AE41-65FFA6642CD9}"/>
              </a:ext>
            </a:extLst>
          </p:cNvPr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활성화 함수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(Activation)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종류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233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9443">
            <a:off x="5933844" y="3518420"/>
            <a:ext cx="683268" cy="68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33980" y="1208866"/>
            <a:ext cx="6802425" cy="1543269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최적화 함수</a:t>
            </a:r>
            <a:endParaRPr lang="en-US" altLang="ko-KR" sz="540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4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(Optimizer)</a:t>
            </a:r>
            <a:endParaRPr lang="en-US" altLang="ko-KR" sz="5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535147" y="4935181"/>
            <a:ext cx="2765425" cy="647700"/>
          </a:xfrm>
          <a:prstGeom prst="roundRect">
            <a:avLst>
              <a:gd name="adj" fmla="val 50000"/>
            </a:avLst>
          </a:prstGeom>
          <a:solidFill>
            <a:srgbClr val="21242D"/>
          </a:solidFill>
          <a:ln>
            <a:noFill/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81" tIns="47892" rIns="95781" bIns="47892" rtlCol="0" anchor="ctr"/>
          <a:lstStyle/>
          <a:p>
            <a:pPr algn="ctr"/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START</a:t>
            </a:r>
            <a:endParaRPr lang="ko-KR" altLang="en-US" sz="2500" dirty="0">
              <a:solidFill>
                <a:prstClr val="white">
                  <a:lumMod val="95000"/>
                </a:prst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3802">
            <a:off x="3155464" y="3384992"/>
            <a:ext cx="836977" cy="83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ê´ë ¨ ì´ë¯¸ì§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ê´ë ¨ ì´ë¯¸ì§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31" y="2927081"/>
            <a:ext cx="1752804" cy="1752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097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최적화함수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(Optimizer)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종류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C2AC0F-71CC-4040-8135-7981006D8D82}"/>
              </a:ext>
            </a:extLst>
          </p:cNvPr>
          <p:cNvSpPr/>
          <p:nvPr/>
        </p:nvSpPr>
        <p:spPr>
          <a:xfrm>
            <a:off x="1032078" y="1375044"/>
            <a:ext cx="7841841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경사하강법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(Gradient Descent Algorithm)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1115E3-C77B-410D-956E-3EFF878D3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326" y="2311131"/>
            <a:ext cx="6379347" cy="334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1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활성화 함수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(Activation Function)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60" name="내용 개체 틀 1">
            <a:extLst>
              <a:ext uri="{FF2B5EF4-FFF2-40B4-BE49-F238E27FC236}">
                <a16:creationId xmlns:a16="http://schemas.microsoft.com/office/drawing/2014/main" id="{0E650BAF-1B5A-8C43-A5F2-1E9DB3FAB2A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42967" y="1799056"/>
            <a:ext cx="8996860" cy="452607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신경망은 한 계층의 신호를 다음 계층으로 그대로 전달하지 않고 활성화 함수를 거친 </a:t>
            </a:r>
            <a:r>
              <a:rPr lang="ko-KR" altLang="en-US" sz="24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후에 전달함</a:t>
            </a: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indent="0">
              <a:buNone/>
            </a:pPr>
            <a:endParaRPr lang="en-US" altLang="ko-KR" sz="1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사람의 신경망 속 뉴런들도 모든 자극을 다 다음 뉴런으로 전달하는 것은 아니고 </a:t>
            </a:r>
            <a:r>
              <a:rPr lang="ko-KR" altLang="en-US" sz="24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역치 이상의 자극만 </a:t>
            </a:r>
            <a:r>
              <a:rPr lang="ko-KR" altLang="en-US" sz="240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전달</a:t>
            </a:r>
            <a:r>
              <a:rPr lang="ko-KR" altLang="en-US" sz="24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하게 됨</a:t>
            </a: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sz="1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활성화 함수는 이런 부분까지 사람과 </a:t>
            </a:r>
            <a:r>
              <a:rPr lang="ko-KR" altLang="en-US" sz="24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유사하게 구현하여 </a:t>
            </a:r>
            <a:r>
              <a:rPr lang="ko-KR" altLang="en-US" sz="240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사람처럼</a:t>
            </a:r>
            <a:br>
              <a:rPr lang="en-US" altLang="ko-KR" sz="240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240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사고하고 </a:t>
            </a:r>
            <a:r>
              <a:rPr lang="ko-KR" altLang="en-US" sz="24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행동하는 인공지능 기술을 실현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하기 </a:t>
            </a:r>
            <a:r>
              <a:rPr lang="ko-KR" altLang="en-US" sz="24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위해 도입됨</a:t>
            </a: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78909" lvl="1" indent="0">
              <a:buNone/>
            </a:pPr>
            <a:endParaRPr lang="en-US" altLang="ko-KR" sz="1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또한 선형모델을 기반으로 하는 딥러닝 신경망에서 </a:t>
            </a:r>
            <a:r>
              <a:rPr lang="ko-KR" altLang="en-US" sz="24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분류 문제를 해결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하기 위해서 비선형 활성화 </a:t>
            </a:r>
            <a:r>
              <a:rPr lang="ko-KR" altLang="en-US" sz="24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함수가 필요함</a:t>
            </a: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23C9BE-479E-4C42-BDB5-CE5E0ED711C9}"/>
              </a:ext>
            </a:extLst>
          </p:cNvPr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활성화 함수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(Activation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Function)</a:t>
            </a:r>
          </a:p>
        </p:txBody>
      </p:sp>
    </p:spTree>
    <p:extLst>
      <p:ext uri="{BB962C8B-B14F-4D97-AF65-F5344CB8AC3E}">
        <p14:creationId xmlns:p14="http://schemas.microsoft.com/office/powerpoint/2010/main" val="3952225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581" t="1031" r="1077" b="1331"/>
          <a:stretch/>
        </p:blipFill>
        <p:spPr>
          <a:xfrm>
            <a:off x="736624" y="1140662"/>
            <a:ext cx="3623955" cy="305393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9512" y="4273443"/>
            <a:ext cx="4998178" cy="139765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경사하강법</a:t>
            </a:r>
            <a:endParaRPr lang="en-US" altLang="ko-KR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(Gradient Descent)</a:t>
            </a:r>
            <a:endParaRPr lang="en-US" altLang="ko-KR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데이터를 이용해 업데이트</a:t>
            </a:r>
            <a:endParaRPr lang="en-US" altLang="ko-KR" sz="3200" dirty="0"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2041"/>
          <a:stretch/>
        </p:blipFill>
        <p:spPr>
          <a:xfrm>
            <a:off x="5508845" y="1094341"/>
            <a:ext cx="3682809" cy="312782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851160" y="4273443"/>
            <a:ext cx="4998178" cy="182026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확률적경사하강법</a:t>
            </a:r>
            <a:endParaRPr lang="en-US" altLang="ko-KR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20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</a:t>
            </a:r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tochastic </a:t>
            </a:r>
            <a:r>
              <a:rPr lang="en-US" altLang="ko-KR" sz="20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</a:t>
            </a:r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radient </a:t>
            </a:r>
            <a:r>
              <a:rPr lang="en-US" altLang="ko-KR" sz="20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</a:t>
            </a:r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escent)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확률적으로 선택된 일부 데이터를 </a:t>
            </a:r>
            <a:endParaRPr lang="en-US" altLang="ko-KR" sz="2400" dirty="0"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이용해 업데이트</a:t>
            </a:r>
            <a:endParaRPr lang="en-US" altLang="ko-KR" sz="3200" dirty="0"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3E7090-EAD5-4182-A939-7E0289D0AA45}"/>
              </a:ext>
            </a:extLst>
          </p:cNvPr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최적화함수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(Optimizer)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종류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686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C45ACF-9425-4204-9341-F44EF6625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29" y="2726107"/>
            <a:ext cx="3892756" cy="331383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8D92BD3-4854-4A10-B18A-CD0EED022C58}"/>
              </a:ext>
            </a:extLst>
          </p:cNvPr>
          <p:cNvSpPr/>
          <p:nvPr/>
        </p:nvSpPr>
        <p:spPr>
          <a:xfrm>
            <a:off x="4580360" y="2792712"/>
            <a:ext cx="5119498" cy="3236040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▪ </a:t>
            </a:r>
            <a:r>
              <a:rPr lang="en-US" altLang="ko-KR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b</a:t>
            </a:r>
            <a:r>
              <a:rPr lang="en-US" altLang="ko-KR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atch_size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줄임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-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메모리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소모가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적음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저 사양일 경우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),</a:t>
            </a:r>
          </a:p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속도가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느림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정확도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↑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Calibri" panose="020F0502020204030204" pitchFamily="34" charset="0"/>
              </a:rPr>
              <a:t>▪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batch_size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높임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-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메모리 소모가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큼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속도가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빠름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정확도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↓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→ </a:t>
            </a:r>
            <a:r>
              <a:rPr lang="en-US" altLang="ko-KR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batch_size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디폴트 값은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32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이며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일반적으로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32, 64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많이 사용됨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41723B-D8E1-40BC-BB41-5CA86EFAFBDF}"/>
              </a:ext>
            </a:extLst>
          </p:cNvPr>
          <p:cNvSpPr/>
          <p:nvPr/>
        </p:nvSpPr>
        <p:spPr>
          <a:xfrm>
            <a:off x="456501" y="1021396"/>
            <a:ext cx="9268524" cy="1266270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 err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Batch_size</a:t>
            </a:r>
            <a:endParaRPr lang="en-US" altLang="ko-KR" sz="2800" dirty="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일반적으로 </a:t>
            </a:r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PC 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메모리의 한계 및 속도 저하 때문에 대부분의 경우에는</a:t>
            </a: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한번의 </a:t>
            </a:r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epoch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 모든 데이터를 한꺼번에 집어넣기가 힘듦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FD51DA-888B-4EB8-9E25-92F4C9306706}"/>
              </a:ext>
            </a:extLst>
          </p:cNvPr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최적화함수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(Optimizer)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종류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0890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2334"/>
          <a:stretch/>
        </p:blipFill>
        <p:spPr>
          <a:xfrm>
            <a:off x="684773" y="901463"/>
            <a:ext cx="3671812" cy="312782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1590" y="4070021"/>
            <a:ext cx="4998178" cy="182026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확률적경사하강법</a:t>
            </a:r>
            <a:endParaRPr lang="en-US" altLang="ko-KR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20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</a:t>
            </a:r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tochastic </a:t>
            </a:r>
            <a:r>
              <a:rPr lang="en-US" altLang="ko-KR" sz="20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</a:t>
            </a:r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radient </a:t>
            </a:r>
            <a:r>
              <a:rPr lang="en-US" altLang="ko-KR" sz="20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</a:t>
            </a:r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escent)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확률적으로 선택된 일부 데이터를 </a:t>
            </a:r>
            <a:endParaRPr lang="en-US" altLang="ko-KR" sz="2400" dirty="0"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이용해 업데이트</a:t>
            </a:r>
            <a:endParaRPr lang="en-US" altLang="ko-KR" sz="3200" dirty="0"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489377" y="901463"/>
            <a:ext cx="3711389" cy="3127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33" b="14375"/>
          <a:stretch/>
        </p:blipFill>
        <p:spPr>
          <a:xfrm>
            <a:off x="5447005" y="901463"/>
            <a:ext cx="3800371" cy="3127827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H="1" flipV="1">
            <a:off x="5785214" y="3482251"/>
            <a:ext cx="24157" cy="28687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5794373" y="3285027"/>
            <a:ext cx="192552" cy="19722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5986925" y="3179206"/>
            <a:ext cx="262741" cy="6158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6249666" y="3183101"/>
            <a:ext cx="263400" cy="5768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6512407" y="3209997"/>
            <a:ext cx="263400" cy="3079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6775807" y="2953523"/>
            <a:ext cx="112065" cy="24107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 flipV="1">
            <a:off x="6775807" y="2666462"/>
            <a:ext cx="78759" cy="29778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6781881" y="2394695"/>
            <a:ext cx="146956" cy="26640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948469" y="2307874"/>
            <a:ext cx="251012" cy="8146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7199481" y="2348605"/>
            <a:ext cx="226273" cy="11677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845427" y="4073529"/>
            <a:ext cx="4998178" cy="2189600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모멘텀</a:t>
            </a:r>
            <a:endParaRPr lang="en-US" altLang="ko-KR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(Momentum)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경사 하강법에 관성을 적용해 업데이트</a:t>
            </a:r>
            <a:endParaRPr lang="en-US" altLang="ko-KR" sz="2400" dirty="0"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현재 </a:t>
            </a:r>
            <a:r>
              <a:rPr lang="en-US" altLang="ko-KR" sz="24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batch</a:t>
            </a:r>
            <a:r>
              <a:rPr lang="ko-KR" altLang="en-US" sz="24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뿐만 아니라 이전 </a:t>
            </a:r>
            <a:r>
              <a:rPr lang="en-US" altLang="ko-KR" sz="24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batch </a:t>
            </a:r>
            <a:r>
              <a:rPr lang="ko-KR" altLang="en-US" sz="24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데이터의 학습 결과도 반영 </a:t>
            </a:r>
            <a:endParaRPr lang="en-US" altLang="ko-KR" sz="2400" dirty="0"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E00991-2EDC-46A2-95AA-F90423C22C2F}"/>
              </a:ext>
            </a:extLst>
          </p:cNvPr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최적화함수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(Optimizer)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종류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9618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56502" y="1259521"/>
            <a:ext cx="3784024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특징 </a:t>
            </a:r>
            <a:r>
              <a:rPr lang="en-US" altLang="ko-KR" sz="2800" dirty="0"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2400" dirty="0"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Momentum</a:t>
            </a:r>
            <a:r>
              <a:rPr lang="en-US" altLang="ko-KR" sz="2800" dirty="0"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56502" y="2004128"/>
            <a:ext cx="8292662" cy="186053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가중치를 수정하기 전 </a:t>
            </a:r>
            <a:r>
              <a:rPr lang="ko-KR" altLang="en-US" sz="2000" b="1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이전 방향을 참고</a:t>
            </a:r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하여 업데이트</a:t>
            </a:r>
            <a:endParaRPr lang="en-US" altLang="ko-KR" sz="2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지그재그 형태로 이동하는 현상이 줄어든다</a:t>
            </a:r>
            <a:endParaRPr lang="en-US" altLang="ko-KR" sz="2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l-GR" altLang="ko-KR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α</a:t>
            </a:r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는 </a:t>
            </a:r>
            <a:r>
              <a:rPr lang="en-US" altLang="ko-KR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Learning Rate, m</a:t>
            </a:r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은 </a:t>
            </a:r>
            <a:r>
              <a:rPr lang="en-US" altLang="ko-KR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momentum </a:t>
            </a:r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계수 </a:t>
            </a:r>
            <a:r>
              <a:rPr lang="en-US" altLang="ko-KR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보통 </a:t>
            </a:r>
            <a:r>
              <a:rPr lang="en-US" altLang="ko-KR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0.9)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581" y="1773060"/>
            <a:ext cx="2621251" cy="21744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600" y="4419290"/>
            <a:ext cx="5737462" cy="12916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179298" y="4642338"/>
            <a:ext cx="1969477" cy="506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4D9EB1-575B-4BBF-8FB9-47396CFDA74D}"/>
              </a:ext>
            </a:extLst>
          </p:cNvPr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최적화함수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(Optimizer)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종류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4052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412584" y="4326053"/>
            <a:ext cx="4998178" cy="1266270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네스테로프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모멘텀</a:t>
            </a:r>
            <a:endParaRPr lang="en-US" altLang="ko-KR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2000" dirty="0" err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</a:t>
            </a:r>
            <a:r>
              <a:rPr lang="en-US" altLang="ko-KR" sz="20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esterov</a:t>
            </a:r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</a:t>
            </a:r>
            <a:r>
              <a:rPr lang="en-US" altLang="ko-KR" sz="20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ccelrated</a:t>
            </a:r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</a:t>
            </a:r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radient)</a:t>
            </a:r>
          </a:p>
          <a:p>
            <a:pPr algn="ctr"/>
            <a:r>
              <a:rPr lang="ko-KR" altLang="en-US" sz="24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개선된 모멘텀 방식</a:t>
            </a:r>
            <a:endParaRPr lang="en-US" altLang="ko-KR" sz="2400" dirty="0"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54552" y="926870"/>
            <a:ext cx="8783344" cy="3291388"/>
            <a:chOff x="1435735" y="1280612"/>
            <a:chExt cx="6456241" cy="2419351"/>
          </a:xfrm>
        </p:grpSpPr>
        <p:pic>
          <p:nvPicPr>
            <p:cNvPr id="1026" name="Picture 2" descr="ë¤ì¤íë¡í ëª¨ë©í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273"/>
            <a:stretch/>
          </p:blipFill>
          <p:spPr bwMode="auto">
            <a:xfrm>
              <a:off x="1435735" y="1280612"/>
              <a:ext cx="6456240" cy="2419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7364609" y="1674055"/>
              <a:ext cx="527367" cy="816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CC23C2-245A-4E30-BBB1-E9E6249E4CBC}"/>
              </a:ext>
            </a:extLst>
          </p:cNvPr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최적화함수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(Optimizer)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종류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290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56502" y="1259521"/>
            <a:ext cx="3784024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특징 </a:t>
            </a:r>
            <a:r>
              <a:rPr lang="en-US" altLang="ko-KR" sz="2800" dirty="0"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2400" dirty="0"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NAG</a:t>
            </a:r>
            <a:r>
              <a:rPr lang="en-US" altLang="ko-KR" sz="2800" dirty="0"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56501" y="2004128"/>
            <a:ext cx="9115337" cy="186053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w, b</a:t>
            </a:r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 업데이트 시 모멘텀 방식으로 먼저 더한 다음 계산</a:t>
            </a:r>
            <a:endParaRPr lang="en-US" altLang="ko-KR" sz="2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미리 해당 방향으로 이동한다고 </a:t>
            </a:r>
            <a:r>
              <a:rPr lang="ko-KR" altLang="en-US" sz="2000" b="1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가정</a:t>
            </a:r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하고 기울기를 계산해본 뒤 실제 업데이트 반영</a:t>
            </a:r>
            <a:endParaRPr lang="en-US" altLang="ko-KR" sz="2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불필요한 이동을 줄일 수 있다</a:t>
            </a:r>
            <a:endParaRPr lang="en-US" altLang="ko-KR" sz="2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335" y="4213370"/>
            <a:ext cx="8319336" cy="131614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824025" y="4716700"/>
            <a:ext cx="1899138" cy="3898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5FA5BB-3C1F-41FF-93E5-2733DEA5A6D6}"/>
              </a:ext>
            </a:extLst>
          </p:cNvPr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최적화함수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(Optimizer)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종류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5182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412584" y="4326053"/>
            <a:ext cx="4998178" cy="1266270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에이다그래드</a:t>
            </a:r>
            <a:endParaRPr lang="en-US" altLang="ko-KR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20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Ada</a:t>
            </a:r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ptive </a:t>
            </a:r>
            <a:r>
              <a:rPr lang="en-US" altLang="ko-KR" sz="20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Grad</a:t>
            </a:r>
            <a:r>
              <a:rPr lang="en-US" altLang="ko-KR" sz="2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ient)</a:t>
            </a:r>
          </a:p>
          <a:p>
            <a:pPr algn="ctr"/>
            <a:r>
              <a:rPr lang="ko-KR" altLang="en-US" sz="2400" dirty="0" err="1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학습률</a:t>
            </a:r>
            <a:r>
              <a:rPr lang="ko-KR" altLang="en-US" sz="24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감소 방법을 적용해 업데이트</a:t>
            </a:r>
            <a:endParaRPr lang="en-US" altLang="ko-KR" sz="2400" dirty="0"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08959" y="995171"/>
            <a:ext cx="3711389" cy="3127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33" b="14375"/>
          <a:stretch/>
        </p:blipFill>
        <p:spPr>
          <a:xfrm>
            <a:off x="3034688" y="995171"/>
            <a:ext cx="3800371" cy="3127827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flipV="1">
            <a:off x="3414886" y="3601913"/>
            <a:ext cx="636609" cy="27556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4065563" y="3327093"/>
            <a:ext cx="422031" cy="2607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4487594" y="3094574"/>
            <a:ext cx="253218" cy="23251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4740812" y="2891519"/>
            <a:ext cx="170861" cy="18213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4907358" y="2672861"/>
            <a:ext cx="106722" cy="19052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533F68-2302-4FAB-9AED-D2B645344935}"/>
              </a:ext>
            </a:extLst>
          </p:cNvPr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최적화함수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(Optimizer)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종류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6167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56502" y="1066870"/>
            <a:ext cx="3784024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특징 </a:t>
            </a:r>
            <a:r>
              <a:rPr lang="en-US" altLang="ko-KR" sz="2800" dirty="0"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2800" dirty="0" err="1"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Adagrad</a:t>
            </a:r>
            <a:r>
              <a:rPr lang="en-US" altLang="ko-KR" sz="2800" dirty="0"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56502" y="1563849"/>
            <a:ext cx="8292662" cy="186053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학습을 진행하면서 </a:t>
            </a:r>
            <a:r>
              <a:rPr lang="ko-KR" altLang="en-US" sz="2000" b="1" dirty="0" err="1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학습률을</a:t>
            </a:r>
            <a:r>
              <a:rPr lang="ko-KR" altLang="en-US" sz="2000" b="1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점차 줄여가는</a:t>
            </a:r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방법</a:t>
            </a:r>
            <a:endParaRPr lang="en-US" altLang="ko-KR" sz="2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처음에는 크게 학습하다가 조금씩 작게 학습한다</a:t>
            </a:r>
            <a:endParaRPr lang="en-US" altLang="ko-KR" sz="2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학습을 빠르고 정확하게 할 수 있다</a:t>
            </a:r>
            <a:endParaRPr lang="en-US" altLang="ko-KR" sz="2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355" y="1123868"/>
            <a:ext cx="2838365" cy="23833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917" y="3856076"/>
            <a:ext cx="5831832" cy="246776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B453E30-81E3-4B64-9AF5-A69548B0697D}"/>
              </a:ext>
            </a:extLst>
          </p:cNvPr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최적화함수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(Optimizer)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종류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046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336482" y="4315543"/>
            <a:ext cx="5175885" cy="958494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RMSProp</a:t>
            </a:r>
          </a:p>
          <a:p>
            <a:pPr algn="ctr"/>
            <a:r>
              <a:rPr lang="en-US" altLang="ko-KR" sz="240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Adagrad</a:t>
            </a:r>
            <a:r>
              <a:rPr lang="ko-KR" altLang="en-US" sz="240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단점을 해결한 최적화함수</a:t>
            </a:r>
            <a:endParaRPr lang="en-US" altLang="ko-KR" sz="2400" dirty="0"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533F68-2302-4FAB-9AED-D2B645344935}"/>
              </a:ext>
            </a:extLst>
          </p:cNvPr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최적화함수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(Optimizer)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종류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Google Shape;225;p11">
            <a:extLst>
              <a:ext uri="{FF2B5EF4-FFF2-40B4-BE49-F238E27FC236}">
                <a16:creationId xmlns:a16="http://schemas.microsoft.com/office/drawing/2014/main" id="{5DC632A8-99EC-988A-DBC9-009A08E5B3F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9526" y="1262312"/>
            <a:ext cx="2806947" cy="2634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5285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56502" y="1066870"/>
            <a:ext cx="3784024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특징 </a:t>
            </a:r>
            <a:r>
              <a:rPr lang="en-US" altLang="ko-KR" sz="2800"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(RMSProp)</a:t>
            </a:r>
            <a:endParaRPr lang="en-US" altLang="ko-KR" sz="2800" dirty="0">
              <a:solidFill>
                <a:srgbClr val="F1B92E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6502" y="1563849"/>
            <a:ext cx="8292662" cy="282233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Adagrad</a:t>
            </a:r>
            <a:r>
              <a:rPr lang="ko-KR" altLang="en-US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와 동일하게 학습을 진행하면서 </a:t>
            </a:r>
            <a:br>
              <a:rPr lang="en-US" altLang="ko-KR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2000" b="1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학습률을 </a:t>
            </a:r>
            <a:r>
              <a:rPr lang="ko-KR" altLang="en-US" sz="2000" b="1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점차 </a:t>
            </a:r>
            <a:r>
              <a:rPr lang="ko-KR" altLang="en-US" sz="2000" b="1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줄여가는</a:t>
            </a:r>
            <a:r>
              <a:rPr lang="ko-KR" altLang="en-US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방법</a:t>
            </a:r>
            <a:endParaRPr lang="en-US" altLang="ko-KR" sz="2000" b="1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최소값을 찾기전 학습이 멈추는 </a:t>
            </a:r>
            <a:r>
              <a:rPr lang="en-US" altLang="ko-KR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Adagrad</a:t>
            </a:r>
            <a:r>
              <a:rPr lang="ko-KR" altLang="en-US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단점을</a:t>
            </a:r>
            <a:br>
              <a:rPr lang="en-US" altLang="ko-KR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지수이동 평균을 도입해서 해결</a:t>
            </a:r>
            <a:endParaRPr lang="en-US" altLang="ko-KR" sz="2000" b="1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지수 이동 평균 </a:t>
            </a:r>
            <a:r>
              <a:rPr lang="en-US" altLang="ko-KR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최근 학습한 수치의 영향력은 높이고</a:t>
            </a:r>
            <a:br>
              <a:rPr lang="en-US" altLang="ko-KR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                   </a:t>
            </a:r>
            <a:r>
              <a:rPr lang="ko-KR" altLang="en-US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과거 학습한 수치의 영향력은 낮추는 방식</a:t>
            </a:r>
            <a:r>
              <a:rPr lang="en-US" altLang="ko-KR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453E30-81E3-4B64-9AF5-A69548B0697D}"/>
              </a:ext>
            </a:extLst>
          </p:cNvPr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최적화함수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(Optimizer)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종류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Google Shape;225;p11">
            <a:extLst>
              <a:ext uri="{FF2B5EF4-FFF2-40B4-BE49-F238E27FC236}">
                <a16:creationId xmlns:a16="http://schemas.microsoft.com/office/drawing/2014/main" id="{8C08B99A-E4AE-54EA-1F03-7BEE6768C6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2551" y="987004"/>
            <a:ext cx="2806947" cy="2634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3AECCD-B455-2528-FB2F-079E2218E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844" y="4664130"/>
            <a:ext cx="38004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2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활성화 함수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(Activation Function)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01315EE-023D-FF41-911C-2172CA29F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54" y="2246959"/>
            <a:ext cx="6861092" cy="314983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73457" y="1161645"/>
            <a:ext cx="8338782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층에 따라 다른 활성화 함수를 사용 할 수 있다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5275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336482" y="4315543"/>
            <a:ext cx="5175885" cy="132782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Adam</a:t>
            </a:r>
          </a:p>
          <a:p>
            <a:pPr algn="ctr"/>
            <a:r>
              <a:rPr lang="en-US" altLang="ko-KR" sz="240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Momentum</a:t>
            </a:r>
            <a:r>
              <a:rPr lang="ko-KR" altLang="en-US" sz="240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 </a:t>
            </a:r>
            <a:r>
              <a:rPr lang="en-US" altLang="ko-KR" sz="240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RMSProp</a:t>
            </a:r>
            <a:r>
              <a:rPr lang="ko-KR" altLang="en-US" sz="240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장점만을 </a:t>
            </a:r>
            <a:br>
              <a:rPr lang="en-US" altLang="ko-KR" sz="240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240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취한 최적화 함수</a:t>
            </a:r>
            <a:endParaRPr lang="en-US" altLang="ko-KR" sz="2400" dirty="0"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533F68-2302-4FAB-9AED-D2B645344935}"/>
              </a:ext>
            </a:extLst>
          </p:cNvPr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최적화함수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(Optimizer)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종류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Google Shape;240;p12">
            <a:extLst>
              <a:ext uri="{FF2B5EF4-FFF2-40B4-BE49-F238E27FC236}">
                <a16:creationId xmlns:a16="http://schemas.microsoft.com/office/drawing/2014/main" id="{67265B0C-24CA-1A6D-535A-4E51AE34DE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4954" y="1298481"/>
            <a:ext cx="3318941" cy="3005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1281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56502" y="1066870"/>
            <a:ext cx="3784024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특징 </a:t>
            </a:r>
            <a:r>
              <a:rPr lang="en-US" altLang="ko-KR" sz="2800"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(Adam)</a:t>
            </a:r>
            <a:endParaRPr lang="en-US" altLang="ko-KR" sz="2800" dirty="0">
              <a:solidFill>
                <a:srgbClr val="F1B92E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6502" y="1563849"/>
            <a:ext cx="8292662" cy="236067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관성 방향으로 움직이는 </a:t>
            </a:r>
            <a:r>
              <a:rPr lang="en-US" altLang="ko-KR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Momentum</a:t>
            </a:r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</a:t>
            </a:r>
            <a:br>
              <a:rPr lang="en-US" altLang="ko-KR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보폭을 조절하며 움직이는 </a:t>
            </a:r>
            <a:r>
              <a:rPr lang="en-US" altLang="ko-KR" sz="20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RMSProp</a:t>
            </a:r>
            <a:r>
              <a:rPr lang="ko-KR" altLang="en-US" sz="20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장점을</a:t>
            </a:r>
            <a:br>
              <a:rPr lang="en-US" altLang="ko-KR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하나로 합친 최적화 함수</a:t>
            </a:r>
            <a:r>
              <a:rPr lang="en-US" altLang="ko-KR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현재 보편적으로 사용하는 최적화 함수이며</a:t>
            </a:r>
            <a:r>
              <a:rPr lang="en-US" altLang="ko-KR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br>
              <a:rPr lang="en-US" altLang="ko-KR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성능적인 측면에서 가장 나은 최적화 함수라 할 수 있다</a:t>
            </a:r>
            <a:r>
              <a:rPr lang="en-US" altLang="ko-KR" sz="2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453E30-81E3-4B64-9AF5-A69548B0697D}"/>
              </a:ext>
            </a:extLst>
          </p:cNvPr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최적화함수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(Optimizer)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종류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Google Shape;240;p12">
            <a:extLst>
              <a:ext uri="{FF2B5EF4-FFF2-40B4-BE49-F238E27FC236}">
                <a16:creationId xmlns:a16="http://schemas.microsoft.com/office/drawing/2014/main" id="{2485FD2B-E718-FFFB-6C73-891C4F84B1B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5962" y="962671"/>
            <a:ext cx="2723536" cy="2466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FA3406-53F3-C0FF-2564-B36325AAA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212" y="4239118"/>
            <a:ext cx="49244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37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BB897F-ACA9-48A2-AF62-781AFED8B6C0}"/>
              </a:ext>
            </a:extLst>
          </p:cNvPr>
          <p:cNvSpPr/>
          <p:nvPr/>
        </p:nvSpPr>
        <p:spPr>
          <a:xfrm>
            <a:off x="-17762" y="6540614"/>
            <a:ext cx="40412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/>
                </a:solidFill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</a:rPr>
              <a:t>: https://www.slideshare.net/yongho/ss-79607172 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D5E849-E261-43AB-B5EF-09FACCCFD67D}"/>
              </a:ext>
            </a:extLst>
          </p:cNvPr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움직임으로 보는 최적화 함수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Google Shape;231;p11">
            <a:extLst>
              <a:ext uri="{FF2B5EF4-FFF2-40B4-BE49-F238E27FC236}">
                <a16:creationId xmlns:a16="http://schemas.microsoft.com/office/drawing/2014/main" id="{58211BD1-FB21-7AF0-844F-AAB5DD2426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2867" y="1016615"/>
            <a:ext cx="5843116" cy="43475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9974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BB897F-ACA9-48A2-AF62-781AFED8B6C0}"/>
              </a:ext>
            </a:extLst>
          </p:cNvPr>
          <p:cNvSpPr/>
          <p:nvPr/>
        </p:nvSpPr>
        <p:spPr>
          <a:xfrm>
            <a:off x="119243" y="6538738"/>
            <a:ext cx="40412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/>
                </a:solidFill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</a:rPr>
              <a:t>: https://www.slideshare.net/yongho/ss-79607172 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D5E849-E261-43AB-B5EF-09FACCCFD67D}"/>
              </a:ext>
            </a:extLst>
          </p:cNvPr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최적화함수</a:t>
            </a:r>
            <a:r>
              <a:rPr lang="en-US" altLang="ko-KR" sz="28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(Optimizer)</a:t>
            </a:r>
            <a:r>
              <a:rPr lang="ko-KR" altLang="en-US" sz="28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선택론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Google Shape;252;p13">
            <a:extLst>
              <a:ext uri="{FF2B5EF4-FFF2-40B4-BE49-F238E27FC236}">
                <a16:creationId xmlns:a16="http://schemas.microsoft.com/office/drawing/2014/main" id="{18E66852-3A01-65BF-C30C-677B70988F2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9913" y="3581602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53;p13">
            <a:extLst>
              <a:ext uri="{FF2B5EF4-FFF2-40B4-BE49-F238E27FC236}">
                <a16:creationId xmlns:a16="http://schemas.microsoft.com/office/drawing/2014/main" id="{4F4491E4-8669-0093-7EF6-738D447A7B3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7042" y="833641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54;p13">
            <a:extLst>
              <a:ext uri="{FF2B5EF4-FFF2-40B4-BE49-F238E27FC236}">
                <a16:creationId xmlns:a16="http://schemas.microsoft.com/office/drawing/2014/main" id="{9C85B17B-B99E-D88D-0D31-843A1105E89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4424" y="833641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55;p13">
            <a:extLst>
              <a:ext uri="{FF2B5EF4-FFF2-40B4-BE49-F238E27FC236}">
                <a16:creationId xmlns:a16="http://schemas.microsoft.com/office/drawing/2014/main" id="{A270DCA2-53EF-AEA8-052C-0AA8D78B00C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08958" y="833641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56;p13">
            <a:extLst>
              <a:ext uri="{FF2B5EF4-FFF2-40B4-BE49-F238E27FC236}">
                <a16:creationId xmlns:a16="http://schemas.microsoft.com/office/drawing/2014/main" id="{4582B7DD-0753-F972-8496-0D27D1AADE9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9527" y="3607826"/>
            <a:ext cx="216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57;p13">
            <a:extLst>
              <a:ext uri="{FF2B5EF4-FFF2-40B4-BE49-F238E27FC236}">
                <a16:creationId xmlns:a16="http://schemas.microsoft.com/office/drawing/2014/main" id="{A260C095-36B9-4BC6-D313-B82AAC039398}"/>
              </a:ext>
            </a:extLst>
          </p:cNvPr>
          <p:cNvSpPr txBox="1"/>
          <p:nvPr/>
        </p:nvSpPr>
        <p:spPr>
          <a:xfrm>
            <a:off x="727871" y="5775073"/>
            <a:ext cx="17491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Arial"/>
              </a:rPr>
              <a:t>RMSProp</a:t>
            </a:r>
            <a:endParaRPr sz="180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sym typeface="Arial"/>
            </a:endParaRPr>
          </a:p>
        </p:txBody>
      </p:sp>
      <p:sp>
        <p:nvSpPr>
          <p:cNvPr id="14" name="Google Shape;258;p13">
            <a:extLst>
              <a:ext uri="{FF2B5EF4-FFF2-40B4-BE49-F238E27FC236}">
                <a16:creationId xmlns:a16="http://schemas.microsoft.com/office/drawing/2014/main" id="{8217F054-673A-99D1-7F74-849A08B1875F}"/>
              </a:ext>
            </a:extLst>
          </p:cNvPr>
          <p:cNvSpPr txBox="1"/>
          <p:nvPr/>
        </p:nvSpPr>
        <p:spPr>
          <a:xfrm>
            <a:off x="4049864" y="5732146"/>
            <a:ext cx="17491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Arial"/>
              </a:rPr>
              <a:t>Adam</a:t>
            </a:r>
            <a:endParaRPr sz="180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sym typeface="Arial"/>
            </a:endParaRPr>
          </a:p>
        </p:txBody>
      </p:sp>
      <p:sp>
        <p:nvSpPr>
          <p:cNvPr id="15" name="Google Shape;259;p13">
            <a:extLst>
              <a:ext uri="{FF2B5EF4-FFF2-40B4-BE49-F238E27FC236}">
                <a16:creationId xmlns:a16="http://schemas.microsoft.com/office/drawing/2014/main" id="{009D2A65-F10F-D770-CCA3-8F4099742D58}"/>
              </a:ext>
            </a:extLst>
          </p:cNvPr>
          <p:cNvSpPr txBox="1"/>
          <p:nvPr/>
        </p:nvSpPr>
        <p:spPr>
          <a:xfrm>
            <a:off x="764966" y="3009765"/>
            <a:ext cx="17491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Arial"/>
              </a:rPr>
              <a:t>SGD</a:t>
            </a:r>
            <a:endParaRPr sz="180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sym typeface="Arial"/>
            </a:endParaRPr>
          </a:p>
        </p:txBody>
      </p:sp>
      <p:sp>
        <p:nvSpPr>
          <p:cNvPr id="16" name="Google Shape;260;p13">
            <a:extLst>
              <a:ext uri="{FF2B5EF4-FFF2-40B4-BE49-F238E27FC236}">
                <a16:creationId xmlns:a16="http://schemas.microsoft.com/office/drawing/2014/main" id="{72E96EC0-54B0-FB62-B9BE-1AA496FD11A6}"/>
              </a:ext>
            </a:extLst>
          </p:cNvPr>
          <p:cNvSpPr txBox="1"/>
          <p:nvPr/>
        </p:nvSpPr>
        <p:spPr>
          <a:xfrm>
            <a:off x="7357246" y="2989582"/>
            <a:ext cx="17491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Arial"/>
              </a:rPr>
              <a:t>Adagrad</a:t>
            </a:r>
            <a:endParaRPr sz="180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sym typeface="Arial"/>
            </a:endParaRPr>
          </a:p>
        </p:txBody>
      </p:sp>
      <p:sp>
        <p:nvSpPr>
          <p:cNvPr id="17" name="Google Shape;261;p13">
            <a:extLst>
              <a:ext uri="{FF2B5EF4-FFF2-40B4-BE49-F238E27FC236}">
                <a16:creationId xmlns:a16="http://schemas.microsoft.com/office/drawing/2014/main" id="{8CAAF4B9-3421-6FF3-21FE-2F1140E1AA58}"/>
              </a:ext>
            </a:extLst>
          </p:cNvPr>
          <p:cNvSpPr txBox="1"/>
          <p:nvPr/>
        </p:nvSpPr>
        <p:spPr>
          <a:xfrm>
            <a:off x="4049864" y="2998368"/>
            <a:ext cx="17491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Arial"/>
              </a:rPr>
              <a:t>Momentum</a:t>
            </a:r>
            <a:endParaRPr sz="180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sym typeface="Arial"/>
            </a:endParaRPr>
          </a:p>
        </p:txBody>
      </p:sp>
      <p:sp>
        <p:nvSpPr>
          <p:cNvPr id="18" name="Google Shape;262;p13">
            <a:extLst>
              <a:ext uri="{FF2B5EF4-FFF2-40B4-BE49-F238E27FC236}">
                <a16:creationId xmlns:a16="http://schemas.microsoft.com/office/drawing/2014/main" id="{32566AB2-C407-665B-272E-70696ABD535A}"/>
              </a:ext>
            </a:extLst>
          </p:cNvPr>
          <p:cNvSpPr txBox="1"/>
          <p:nvPr/>
        </p:nvSpPr>
        <p:spPr>
          <a:xfrm>
            <a:off x="5957719" y="3581603"/>
            <a:ext cx="4161577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Arial"/>
              </a:rPr>
              <a:t>모든 문제에서 뛰어난 기법은 없다. </a:t>
            </a:r>
            <a:endParaRPr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Arial"/>
              </a:rPr>
              <a:t>하지만 많은 사람들이 </a:t>
            </a:r>
            <a:r>
              <a:rPr lang="ko-KR" sz="1800">
                <a:solidFill>
                  <a:srgbClr val="F1B92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Arial"/>
              </a:rPr>
              <a:t>Adam</a:t>
            </a:r>
            <a:r>
              <a:rPr lang="ko-KR" sz="18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Arial"/>
              </a:rPr>
              <a:t>에 </a:t>
            </a:r>
            <a:endParaRPr sz="180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Arial"/>
              </a:rPr>
              <a:t>만족하며 사용하는 것 같다.</a:t>
            </a:r>
            <a:endParaRPr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Arial"/>
              </a:rPr>
              <a:t>But! 각자의 상황을 고려해보고, </a:t>
            </a:r>
            <a:endParaRPr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Arial"/>
              </a:rPr>
              <a:t>여러가지를 시도하는 것이 </a:t>
            </a:r>
            <a:endParaRPr sz="180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Arial"/>
              </a:rPr>
              <a:t>가장 좋은 방법론이라고 말할 수 있다.</a:t>
            </a:r>
            <a:endParaRPr sz="180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sym typeface="Arial"/>
            </a:endParaRPr>
          </a:p>
        </p:txBody>
      </p:sp>
      <p:sp>
        <p:nvSpPr>
          <p:cNvPr id="20" name="Google Shape;264;p13">
            <a:extLst>
              <a:ext uri="{FF2B5EF4-FFF2-40B4-BE49-F238E27FC236}">
                <a16:creationId xmlns:a16="http://schemas.microsoft.com/office/drawing/2014/main" id="{B4A38E73-6DB0-04D1-5902-B161747F30A9}"/>
              </a:ext>
            </a:extLst>
          </p:cNvPr>
          <p:cNvSpPr txBox="1"/>
          <p:nvPr/>
        </p:nvSpPr>
        <p:spPr>
          <a:xfrm>
            <a:off x="6372031" y="5732146"/>
            <a:ext cx="33329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Arial"/>
              </a:rPr>
              <a:t>하지만 모르겠으면 </a:t>
            </a:r>
            <a:r>
              <a:rPr lang="ko-KR" sz="1200">
                <a:solidFill>
                  <a:srgbClr val="F1B92E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Arial"/>
              </a:rPr>
              <a:t>Adam</a:t>
            </a:r>
            <a:r>
              <a:rPr lang="ko-KR" sz="12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Arial"/>
              </a:rPr>
              <a:t>을 쓰는 것도 하나의 방법론!</a:t>
            </a:r>
            <a:endParaRPr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30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BB897F-ACA9-48A2-AF62-781AFED8B6C0}"/>
              </a:ext>
            </a:extLst>
          </p:cNvPr>
          <p:cNvSpPr/>
          <p:nvPr/>
        </p:nvSpPr>
        <p:spPr>
          <a:xfrm>
            <a:off x="5878912" y="5812816"/>
            <a:ext cx="40412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/>
                </a:solidFill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</a:rPr>
              <a:t>: https://www.slideshare.net/yongho/ss-79607172 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419FBF-5556-4E72-A550-9079744CA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84" y="1683085"/>
            <a:ext cx="7379174" cy="34918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3D5E849-E261-43AB-B5EF-09FACCCFD67D}"/>
              </a:ext>
            </a:extLst>
          </p:cNvPr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최적화함수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(Optimizer)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종류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A67364-E756-4EAA-AFE8-D0369857C786}"/>
              </a:ext>
            </a:extLst>
          </p:cNvPr>
          <p:cNvSpPr/>
          <p:nvPr/>
        </p:nvSpPr>
        <p:spPr>
          <a:xfrm>
            <a:off x="6590213" y="3078562"/>
            <a:ext cx="573985" cy="218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622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34525" y="1008881"/>
            <a:ext cx="1536805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200" dirty="0" err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Keras</a:t>
            </a:r>
            <a:endParaRPr lang="en-US" altLang="ko-KR" sz="3200" dirty="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66407" y="2059934"/>
            <a:ext cx="2313990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800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Momentum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566407" y="3713052"/>
            <a:ext cx="2313990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800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NAG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45253" y="6033295"/>
            <a:ext cx="9116911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Adagrad</a:t>
            </a:r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RMSprop, Adam 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등은 이름으로 지정 가능</a:t>
            </a: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05CEAF-A288-47A6-92BF-430A70B2F86D}"/>
              </a:ext>
            </a:extLst>
          </p:cNvPr>
          <p:cNvSpPr/>
          <p:nvPr/>
        </p:nvSpPr>
        <p:spPr>
          <a:xfrm>
            <a:off x="8083485" y="5057876"/>
            <a:ext cx="1279835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800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Adam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C7194E-3B0C-44F8-AD96-1AC9752F1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87" y="1661342"/>
            <a:ext cx="4995139" cy="13062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E9A661-E66A-4B54-9784-230CD0D65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87" y="3339997"/>
            <a:ext cx="6186132" cy="13062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0F79D5-ECEF-45EE-BD6B-15114DF7A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87" y="5107804"/>
            <a:ext cx="7016294" cy="42033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B653F3-B2AE-4747-A444-C5630FFF57C8}"/>
              </a:ext>
            </a:extLst>
          </p:cNvPr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최적화함수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(Optimizer)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코드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0172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358210" y="32238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 실습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8828" y="2442515"/>
            <a:ext cx="8408344" cy="224166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활성화함수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최적화함수를 바꿔가며 </a:t>
            </a:r>
            <a:endParaRPr lang="en-US" altLang="ko-KR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패션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 데이터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분류 모델을 만들어</a:t>
            </a:r>
            <a:b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비교해보자</a:t>
            </a:r>
          </a:p>
        </p:txBody>
      </p:sp>
    </p:spTree>
    <p:extLst>
      <p:ext uri="{BB962C8B-B14F-4D97-AF65-F5344CB8AC3E}">
        <p14:creationId xmlns:p14="http://schemas.microsoft.com/office/powerpoint/2010/main" val="514949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활성화 함수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(Activation Function)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0365" y="1129064"/>
            <a:ext cx="8267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Linear function(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선형함수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=</a:t>
            </a: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항등함수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→ 회귀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6638CA-B404-4B8D-925A-15730FE84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2299597"/>
            <a:ext cx="4924425" cy="332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17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활성화 함수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(Activation Function)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0365" y="1129064"/>
            <a:ext cx="9374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Step function(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계단 함수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→ 분류의 초기 활성화 함수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A8BEB4-171A-43D0-97D1-6E1CF340E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887" y="2318977"/>
            <a:ext cx="4900225" cy="327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65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활성화 함수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(Activation Function)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0365" y="1129064"/>
            <a:ext cx="4703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Sigmoid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함수 → 이진분류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Picture 4" descr="관련 이미지">
            <a:extLst>
              <a:ext uri="{FF2B5EF4-FFF2-40B4-BE49-F238E27FC236}">
                <a16:creationId xmlns:a16="http://schemas.microsoft.com/office/drawing/2014/main" id="{E8A64C24-8E4E-4998-9BDF-40DF0BDB5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2" t="5577" r="7493" b="4062"/>
          <a:stretch/>
        </p:blipFill>
        <p:spPr bwMode="auto">
          <a:xfrm>
            <a:off x="2299137" y="1899663"/>
            <a:ext cx="5307726" cy="40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29004F-DAFE-41D4-B617-F93B44604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893" y="4348849"/>
            <a:ext cx="752846" cy="40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3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활성화 함수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(Activation Function)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정리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60" name="내용 개체 틀 1">
            <a:extLst>
              <a:ext uri="{FF2B5EF4-FFF2-40B4-BE49-F238E27FC236}">
                <a16:creationId xmlns:a16="http://schemas.microsoft.com/office/drawing/2014/main" id="{0E650BAF-1B5A-8C43-A5F2-1E9DB3FAB2A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42966" y="1871925"/>
            <a:ext cx="9100123" cy="236536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계단 함수</a:t>
            </a:r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(step)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와 </a:t>
            </a:r>
            <a:r>
              <a:rPr lang="ko-KR" altLang="en-US" sz="24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시그모이드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함수</a:t>
            </a:r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(sigmoid)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는 비선형 함수이다</a:t>
            </a:r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4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중간층 활성화 </a:t>
            </a:r>
            <a:r>
              <a:rPr kumimoji="1"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함수로 선형함수</a:t>
            </a:r>
            <a:r>
              <a:rPr kumimoji="1"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(linear)</a:t>
            </a:r>
            <a:r>
              <a:rPr kumimoji="1"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</a:t>
            </a:r>
            <a:r>
              <a:rPr kumimoji="1" lang="ko-KR" altLang="en-US" sz="24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사용하면 </a:t>
            </a:r>
            <a:r>
              <a:rPr kumimoji="1" lang="ko-KR" altLang="en-US" sz="240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다층 </a:t>
            </a:r>
            <a:r>
              <a:rPr kumimoji="1" lang="ko-KR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구조의 효과를 살릴 수 없다</a:t>
            </a:r>
            <a:r>
              <a:rPr kumimoji="1"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F06AD7-C940-4B5E-9B5D-7D4DCEABA3C5}"/>
              </a:ext>
            </a:extLst>
          </p:cNvPr>
          <p:cNvSpPr/>
          <p:nvPr/>
        </p:nvSpPr>
        <p:spPr>
          <a:xfrm>
            <a:off x="549909" y="1087770"/>
            <a:ext cx="8643816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중간층에 활성화 함수로 비선형 함수를 사용하는 이유 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8968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0387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활성화 함수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(Activation Function)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정리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7315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F06AD7-C940-4B5E-9B5D-7D4DCEABA3C5}"/>
              </a:ext>
            </a:extLst>
          </p:cNvPr>
          <p:cNvSpPr/>
          <p:nvPr/>
        </p:nvSpPr>
        <p:spPr>
          <a:xfrm>
            <a:off x="549909" y="1087770"/>
            <a:ext cx="8294769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중간층에 활성화 함수로 선형 함수를 사용하게 된다면 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2AC4AD-7998-4605-9727-17B8F5F5CBEF}"/>
              </a:ext>
            </a:extLst>
          </p:cNvPr>
          <p:cNvSpPr txBox="1"/>
          <p:nvPr/>
        </p:nvSpPr>
        <p:spPr>
          <a:xfrm>
            <a:off x="854902" y="1957553"/>
            <a:ext cx="67725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선형함수</a:t>
            </a:r>
            <a:r>
              <a:rPr kumimoji="1"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(linear) </a:t>
            </a:r>
            <a:r>
              <a:rPr kumimoji="1"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수식은 </a:t>
            </a:r>
            <a:r>
              <a:rPr kumimoji="1"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h(x) = x</a:t>
            </a:r>
            <a:endParaRPr lang="ko-KR" altLang="en-US" sz="20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DAB26CC-2994-4627-9ECE-16563783D123}"/>
              </a:ext>
            </a:extLst>
          </p:cNvPr>
          <p:cNvGrpSpPr/>
          <p:nvPr/>
        </p:nvGrpSpPr>
        <p:grpSpPr>
          <a:xfrm>
            <a:off x="1999313" y="3571028"/>
            <a:ext cx="7184322" cy="743843"/>
            <a:chOff x="2504252" y="2885181"/>
            <a:chExt cx="7184322" cy="743843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4A42673E-CBD4-41F3-B22A-FD8079701397}"/>
                </a:ext>
              </a:extLst>
            </p:cNvPr>
            <p:cNvSpPr/>
            <p:nvPr/>
          </p:nvSpPr>
          <p:spPr>
            <a:xfrm>
              <a:off x="2504252" y="2900587"/>
              <a:ext cx="781053" cy="728437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E640943B-F8F4-40C3-B99D-D495310A80A1}"/>
                </a:ext>
              </a:extLst>
            </p:cNvPr>
            <p:cNvSpPr/>
            <p:nvPr/>
          </p:nvSpPr>
          <p:spPr>
            <a:xfrm>
              <a:off x="4638675" y="2900587"/>
              <a:ext cx="781053" cy="72843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27A0CC1E-630D-4701-BA58-D1FA7AD2C4A7}"/>
                </a:ext>
              </a:extLst>
            </p:cNvPr>
            <p:cNvSpPr/>
            <p:nvPr/>
          </p:nvSpPr>
          <p:spPr>
            <a:xfrm>
              <a:off x="8907521" y="2885181"/>
              <a:ext cx="781053" cy="72843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A4A2F5E-0937-43EC-9513-8CA69B1A7273}"/>
                </a:ext>
              </a:extLst>
            </p:cNvPr>
            <p:cNvCxnSpPr>
              <a:stCxn id="88" idx="6"/>
            </p:cNvCxnSpPr>
            <p:nvPr/>
          </p:nvCxnSpPr>
          <p:spPr>
            <a:xfrm>
              <a:off x="3285305" y="3264806"/>
              <a:ext cx="135337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F46F45DA-60FF-4B3D-84F2-88A9D9D3E44C}"/>
                </a:ext>
              </a:extLst>
            </p:cNvPr>
            <p:cNvSpPr/>
            <p:nvPr/>
          </p:nvSpPr>
          <p:spPr>
            <a:xfrm>
              <a:off x="6773098" y="2900587"/>
              <a:ext cx="781053" cy="72843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0C79479-A65A-45CC-9C3F-F7AFCBF6A74C}"/>
                </a:ext>
              </a:extLst>
            </p:cNvPr>
            <p:cNvCxnSpPr/>
            <p:nvPr/>
          </p:nvCxnSpPr>
          <p:spPr>
            <a:xfrm>
              <a:off x="5419728" y="3261194"/>
              <a:ext cx="135337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4F9FEF91-59AF-49CA-BF5F-4C6DC5079DE4}"/>
                </a:ext>
              </a:extLst>
            </p:cNvPr>
            <p:cNvCxnSpPr/>
            <p:nvPr/>
          </p:nvCxnSpPr>
          <p:spPr>
            <a:xfrm>
              <a:off x="7554151" y="3249400"/>
              <a:ext cx="135337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AC07DC28-0548-4180-9AD9-0F5789B10BD1}"/>
              </a:ext>
            </a:extLst>
          </p:cNvPr>
          <p:cNvSpPr txBox="1"/>
          <p:nvPr/>
        </p:nvSpPr>
        <p:spPr>
          <a:xfrm>
            <a:off x="4309610" y="3745214"/>
            <a:ext cx="43882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9B23B70-FCF9-42EF-AE54-D76F3E7A2C67}"/>
              </a:ext>
            </a:extLst>
          </p:cNvPr>
          <p:cNvSpPr txBox="1"/>
          <p:nvPr/>
        </p:nvSpPr>
        <p:spPr>
          <a:xfrm>
            <a:off x="6400154" y="3761213"/>
            <a:ext cx="52339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95A523C-2273-4626-AB3E-9463B66B710E}"/>
              </a:ext>
            </a:extLst>
          </p:cNvPr>
          <p:cNvSpPr txBox="1"/>
          <p:nvPr/>
        </p:nvSpPr>
        <p:spPr>
          <a:xfrm>
            <a:off x="8497662" y="3756551"/>
            <a:ext cx="59089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EED2658-F832-4FAF-8765-A4BB51BCDFE2}"/>
              </a:ext>
            </a:extLst>
          </p:cNvPr>
          <p:cNvSpPr/>
          <p:nvPr/>
        </p:nvSpPr>
        <p:spPr>
          <a:xfrm>
            <a:off x="273209" y="3730104"/>
            <a:ext cx="1152525" cy="44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입력</a:t>
            </a:r>
          </a:p>
        </p:txBody>
      </p:sp>
      <p:sp>
        <p:nvSpPr>
          <p:cNvPr id="99" name="오른쪽 화살표 28">
            <a:extLst>
              <a:ext uri="{FF2B5EF4-FFF2-40B4-BE49-F238E27FC236}">
                <a16:creationId xmlns:a16="http://schemas.microsoft.com/office/drawing/2014/main" id="{FCF5C456-2D65-4D19-97AE-48AA0FDE1D9A}"/>
              </a:ext>
            </a:extLst>
          </p:cNvPr>
          <p:cNvSpPr/>
          <p:nvPr/>
        </p:nvSpPr>
        <p:spPr>
          <a:xfrm>
            <a:off x="1425734" y="3852455"/>
            <a:ext cx="523875" cy="1905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774E6FE-903D-4F3B-B133-91EF44DC6872}"/>
              </a:ext>
            </a:extLst>
          </p:cNvPr>
          <p:cNvSpPr txBox="1"/>
          <p:nvPr/>
        </p:nvSpPr>
        <p:spPr>
          <a:xfrm>
            <a:off x="2165398" y="3761213"/>
            <a:ext cx="43882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2E3CEA0-9B2B-4774-A244-947B2344206B}"/>
              </a:ext>
            </a:extLst>
          </p:cNvPr>
          <p:cNvSpPr txBox="1"/>
          <p:nvPr/>
        </p:nvSpPr>
        <p:spPr>
          <a:xfrm>
            <a:off x="1632337" y="2794208"/>
            <a:ext cx="1504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입력층</a:t>
            </a:r>
            <a:endParaRPr lang="ko-KR" altLang="en-US" sz="2000" dirty="0"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12C35F0-1961-4D30-AA0E-FD195F191956}"/>
              </a:ext>
            </a:extLst>
          </p:cNvPr>
          <p:cNvSpPr txBox="1"/>
          <p:nvPr/>
        </p:nvSpPr>
        <p:spPr>
          <a:xfrm>
            <a:off x="4822051" y="2788036"/>
            <a:ext cx="1504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중간층</a:t>
            </a:r>
            <a:endParaRPr lang="en-US" altLang="ko-KR" sz="2000" dirty="0"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5B42295-220F-41D6-B0CC-C400E01567EB}"/>
              </a:ext>
            </a:extLst>
          </p:cNvPr>
          <p:cNvSpPr txBox="1"/>
          <p:nvPr/>
        </p:nvSpPr>
        <p:spPr>
          <a:xfrm>
            <a:off x="8040633" y="2785537"/>
            <a:ext cx="1504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출력층</a:t>
            </a:r>
            <a:endParaRPr lang="ko-KR" altLang="en-US" sz="2000" dirty="0"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C7E8D5B-F824-4D64-8318-666399AA8ABC}"/>
              </a:ext>
            </a:extLst>
          </p:cNvPr>
          <p:cNvSpPr txBox="1"/>
          <p:nvPr/>
        </p:nvSpPr>
        <p:spPr>
          <a:xfrm>
            <a:off x="3046578" y="2891323"/>
            <a:ext cx="62043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058B7BF-E96C-417D-90DA-1780029E0E7A}"/>
                  </a:ext>
                </a:extLst>
              </p:cNvPr>
              <p:cNvSpPr txBox="1"/>
              <p:nvPr/>
            </p:nvSpPr>
            <p:spPr>
              <a:xfrm>
                <a:off x="2816858" y="3348913"/>
                <a:ext cx="13264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058B7BF-E96C-417D-90DA-1780029E0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58" y="3348913"/>
                <a:ext cx="1326403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6E928A7-7023-42FF-9519-024EBE4ED8A8}"/>
                  </a:ext>
                </a:extLst>
              </p:cNvPr>
              <p:cNvSpPr txBox="1"/>
              <p:nvPr/>
            </p:nvSpPr>
            <p:spPr>
              <a:xfrm>
                <a:off x="4914789" y="3346380"/>
                <a:ext cx="13264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6E928A7-7023-42FF-9519-024EBE4ED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789" y="3346380"/>
                <a:ext cx="1326403" cy="40011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D054E60-41D0-4898-8058-CAA8AD635763}"/>
                  </a:ext>
                </a:extLst>
              </p:cNvPr>
              <p:cNvSpPr txBox="1"/>
              <p:nvPr/>
            </p:nvSpPr>
            <p:spPr>
              <a:xfrm>
                <a:off x="7062695" y="3362265"/>
                <a:ext cx="13264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ko-KR" altLang="en-US" sz="2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D054E60-41D0-4898-8058-CAA8AD635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695" y="3362265"/>
                <a:ext cx="1326403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BF9ED093-3B72-4814-AE9D-39A00445CEE5}"/>
              </a:ext>
            </a:extLst>
          </p:cNvPr>
          <p:cNvGrpSpPr/>
          <p:nvPr/>
        </p:nvGrpSpPr>
        <p:grpSpPr>
          <a:xfrm>
            <a:off x="2719740" y="4934627"/>
            <a:ext cx="4967126" cy="1032633"/>
            <a:chOff x="3427692" y="4467615"/>
            <a:chExt cx="4967126" cy="1032633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4A827667-A91B-4211-8488-85D60A737824}"/>
                </a:ext>
              </a:extLst>
            </p:cNvPr>
            <p:cNvSpPr/>
            <p:nvPr/>
          </p:nvSpPr>
          <p:spPr>
            <a:xfrm>
              <a:off x="3427692" y="4771810"/>
              <a:ext cx="781053" cy="728437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5554C929-D0D4-4238-AC6E-DA8089C01E95}"/>
                </a:ext>
              </a:extLst>
            </p:cNvPr>
            <p:cNvSpPr/>
            <p:nvPr/>
          </p:nvSpPr>
          <p:spPr>
            <a:xfrm>
              <a:off x="7613765" y="4771811"/>
              <a:ext cx="781053" cy="72843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00E4CF4A-8F1D-4DCD-8DEE-3438315197AA}"/>
                </a:ext>
              </a:extLst>
            </p:cNvPr>
            <p:cNvCxnSpPr>
              <a:endCxn id="112" idx="2"/>
            </p:cNvCxnSpPr>
            <p:nvPr/>
          </p:nvCxnSpPr>
          <p:spPr>
            <a:xfrm>
              <a:off x="4208745" y="5136028"/>
              <a:ext cx="3405020" cy="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1632553D-7F2A-4DC8-8EA4-1CDE654795FE}"/>
                    </a:ext>
                  </a:extLst>
                </p:cNvPr>
                <p:cNvSpPr txBox="1"/>
                <p:nvPr/>
              </p:nvSpPr>
              <p:spPr>
                <a:xfrm>
                  <a:off x="5248053" y="4467615"/>
                  <a:ext cx="149292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ko-KR" altLang="en-US" sz="20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1632553D-7F2A-4DC8-8EA4-1CDE654795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8053" y="4467615"/>
                  <a:ext cx="1492925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9921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20552</TotalTime>
  <Words>1850</Words>
  <Application>Microsoft Office PowerPoint</Application>
  <PresentationFormat>A4 용지(210x297mm)</PresentationFormat>
  <Paragraphs>423</Paragraphs>
  <Slides>46</Slides>
  <Notes>45</Notes>
  <HiddenSlides>1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맑은 고딕</vt:lpstr>
      <vt:lpstr>Wingdings</vt:lpstr>
      <vt:lpstr>Cambria Math</vt:lpstr>
      <vt:lpstr>나눔스퀘어라운드 ExtraBold</vt:lpstr>
      <vt:lpstr>Arial</vt:lpstr>
      <vt:lpstr>메이플스토리</vt:lpstr>
      <vt:lpstr>10X10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smhrd</cp:lastModifiedBy>
  <cp:revision>722</cp:revision>
  <dcterms:created xsi:type="dcterms:W3CDTF">2018-05-09T06:13:43Z</dcterms:created>
  <dcterms:modified xsi:type="dcterms:W3CDTF">2023-09-21T02:52:33Z</dcterms:modified>
</cp:coreProperties>
</file>